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9" r:id="rId4"/>
  </p:sldMasterIdLst>
  <p:notesMasterIdLst>
    <p:notesMasterId r:id="rId49"/>
  </p:notesMasterIdLst>
  <p:handoutMasterIdLst>
    <p:handoutMasterId r:id="rId50"/>
  </p:handoutMasterIdLst>
  <p:sldIdLst>
    <p:sldId id="444" r:id="rId5"/>
    <p:sldId id="456" r:id="rId6"/>
    <p:sldId id="457" r:id="rId7"/>
    <p:sldId id="453" r:id="rId8"/>
    <p:sldId id="542" r:id="rId9"/>
    <p:sldId id="550" r:id="rId10"/>
    <p:sldId id="551" r:id="rId11"/>
    <p:sldId id="547" r:id="rId12"/>
    <p:sldId id="548" r:id="rId13"/>
    <p:sldId id="549" r:id="rId14"/>
    <p:sldId id="555" r:id="rId15"/>
    <p:sldId id="552" r:id="rId16"/>
    <p:sldId id="553" r:id="rId17"/>
    <p:sldId id="554" r:id="rId18"/>
    <p:sldId id="556" r:id="rId19"/>
    <p:sldId id="557" r:id="rId20"/>
    <p:sldId id="558" r:id="rId21"/>
    <p:sldId id="559" r:id="rId22"/>
    <p:sldId id="560" r:id="rId23"/>
    <p:sldId id="562" r:id="rId24"/>
    <p:sldId id="588" r:id="rId25"/>
    <p:sldId id="563" r:id="rId26"/>
    <p:sldId id="565" r:id="rId27"/>
    <p:sldId id="566" r:id="rId28"/>
    <p:sldId id="567" r:id="rId29"/>
    <p:sldId id="568" r:id="rId30"/>
    <p:sldId id="569" r:id="rId31"/>
    <p:sldId id="571" r:id="rId32"/>
    <p:sldId id="572" r:id="rId33"/>
    <p:sldId id="573" r:id="rId34"/>
    <p:sldId id="574" r:id="rId35"/>
    <p:sldId id="575" r:id="rId36"/>
    <p:sldId id="576" r:id="rId37"/>
    <p:sldId id="577" r:id="rId38"/>
    <p:sldId id="578" r:id="rId39"/>
    <p:sldId id="579" r:id="rId40"/>
    <p:sldId id="580" r:id="rId41"/>
    <p:sldId id="581" r:id="rId42"/>
    <p:sldId id="582" r:id="rId43"/>
    <p:sldId id="583" r:id="rId44"/>
    <p:sldId id="584" r:id="rId45"/>
    <p:sldId id="585" r:id="rId46"/>
    <p:sldId id="587" r:id="rId47"/>
    <p:sldId id="522" r:id="rId48"/>
  </p:sldIdLst>
  <p:sldSz cx="9144000" cy="5715000" type="screen16x10"/>
  <p:notesSz cx="6881813" cy="92964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E2C5"/>
    <a:srgbClr val="5F5F5F"/>
    <a:srgbClr val="808080"/>
    <a:srgbClr val="479B8F"/>
    <a:srgbClr val="A2AEBA"/>
    <a:srgbClr val="BFC7CF"/>
    <a:srgbClr val="D9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82" autoAdjust="0"/>
    <p:restoredTop sz="85171" autoAdjust="0"/>
  </p:normalViewPr>
  <p:slideViewPr>
    <p:cSldViewPr>
      <p:cViewPr varScale="1">
        <p:scale>
          <a:sx n="135" d="100"/>
          <a:sy n="135" d="100"/>
        </p:scale>
        <p:origin x="888" y="112"/>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2370138" y="0"/>
            <a:ext cx="45116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501763" name="Rectangle 3"/>
          <p:cNvSpPr>
            <a:spLocks noGrp="1" noChangeArrowheads="1"/>
          </p:cNvSpPr>
          <p:nvPr>
            <p:ph type="dt" sz="quarter" idx="1"/>
          </p:nvPr>
        </p:nvSpPr>
        <p:spPr bwMode="auto">
          <a:xfrm>
            <a:off x="0" y="0"/>
            <a:ext cx="1911350"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36397F7C-9109-41AA-AF3F-C9CBB169BBFF}" type="datetime1">
              <a:rPr lang="en-US"/>
              <a:pPr/>
              <a:t>2/28/16</a:t>
            </a:fld>
            <a:endParaRPr lang="en-US"/>
          </a:p>
        </p:txBody>
      </p:sp>
      <p:sp>
        <p:nvSpPr>
          <p:cNvPr id="501764" name="Rectangle 4"/>
          <p:cNvSpPr>
            <a:spLocks noGrp="1" noChangeArrowheads="1"/>
          </p:cNvSpPr>
          <p:nvPr>
            <p:ph type="ftr" sz="quarter" idx="2"/>
          </p:nvPr>
        </p:nvSpPr>
        <p:spPr bwMode="auto">
          <a:xfrm>
            <a:off x="0" y="8831263"/>
            <a:ext cx="5811838"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501765" name="Rectangle 5"/>
          <p:cNvSpPr>
            <a:spLocks noGrp="1" noChangeArrowheads="1"/>
          </p:cNvSpPr>
          <p:nvPr>
            <p:ph type="sldNum" sz="quarter" idx="3"/>
          </p:nvPr>
        </p:nvSpPr>
        <p:spPr bwMode="auto">
          <a:xfrm>
            <a:off x="6348413" y="8831263"/>
            <a:ext cx="533400"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7C415679-3D27-438F-AC74-489F5AF5739C}" type="slidenum">
              <a:rPr lang="en-US"/>
              <a:pPr/>
              <a:t>‹#›</a:t>
            </a:fld>
            <a:endParaRPr lang="en-US"/>
          </a:p>
        </p:txBody>
      </p:sp>
    </p:spTree>
    <p:extLst>
      <p:ext uri="{BB962C8B-B14F-4D97-AF65-F5344CB8AC3E}">
        <p14:creationId xmlns:p14="http://schemas.microsoft.com/office/powerpoint/2010/main" val="544668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2293938" y="0"/>
            <a:ext cx="458787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900">
                <a:solidFill>
                  <a:srgbClr val="5F5F5F"/>
                </a:solidFill>
                <a:latin typeface="Arial" charset="0"/>
                <a:ea typeface="+mn-ea"/>
                <a:cs typeface="+mn-cs"/>
              </a:defRPr>
            </a:lvl1pPr>
          </a:lstStyle>
          <a:p>
            <a:pPr>
              <a:defRPr/>
            </a:pPr>
            <a:r>
              <a:rPr lang="en-US"/>
              <a:t>[Title of the course]</a:t>
            </a:r>
          </a:p>
        </p:txBody>
      </p:sp>
      <p:sp>
        <p:nvSpPr>
          <p:cNvPr id="16387" name="Rectangle 3"/>
          <p:cNvSpPr>
            <a:spLocks noGrp="1" noChangeArrowheads="1"/>
          </p:cNvSpPr>
          <p:nvPr>
            <p:ph type="dt" idx="1"/>
          </p:nvPr>
        </p:nvSpPr>
        <p:spPr bwMode="auto">
          <a:xfrm>
            <a:off x="0" y="0"/>
            <a:ext cx="20653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900">
                <a:solidFill>
                  <a:srgbClr val="5F5F5F"/>
                </a:solidFill>
              </a:defRPr>
            </a:lvl1pPr>
          </a:lstStyle>
          <a:p>
            <a:fld id="{7EF0411E-54B7-49D7-BF23-01683CC1CD67}" type="datetime1">
              <a:rPr lang="en-US"/>
              <a:pPr/>
              <a:t>2/28/16</a:t>
            </a:fld>
            <a:endParaRPr lang="en-US"/>
          </a:p>
        </p:txBody>
      </p:sp>
      <p:sp>
        <p:nvSpPr>
          <p:cNvPr id="14340" name="Rectangle 4"/>
          <p:cNvSpPr>
            <a:spLocks noGrp="1" noRot="1" noChangeAspect="1" noChangeArrowheads="1" noTextEdit="1"/>
          </p:cNvSpPr>
          <p:nvPr>
            <p:ph type="sldImg" idx="2"/>
          </p:nvPr>
        </p:nvSpPr>
        <p:spPr bwMode="auto">
          <a:xfrm>
            <a:off x="654050" y="696913"/>
            <a:ext cx="5575300" cy="34861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389" name="Rectangle 5"/>
          <p:cNvSpPr>
            <a:spLocks noGrp="1" noChangeArrowheads="1"/>
          </p:cNvSpPr>
          <p:nvPr>
            <p:ph type="body" sz="quarter" idx="3"/>
          </p:nvPr>
        </p:nvSpPr>
        <p:spPr bwMode="auto">
          <a:xfrm>
            <a:off x="688975" y="4416425"/>
            <a:ext cx="5505450"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29675"/>
            <a:ext cx="565785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900">
                <a:solidFill>
                  <a:srgbClr val="5F5F5F"/>
                </a:solidFill>
              </a:defRPr>
            </a:lvl1pPr>
          </a:lstStyle>
          <a:p>
            <a:r>
              <a:rPr lang="en-US"/>
              <a:t>Copyright © 2004-2005 NameOfTheOrganization. All rights reserved.</a:t>
            </a:r>
          </a:p>
        </p:txBody>
      </p:sp>
      <p:sp>
        <p:nvSpPr>
          <p:cNvPr id="16391" name="Rectangle 7"/>
          <p:cNvSpPr>
            <a:spLocks noGrp="1" noChangeArrowheads="1"/>
          </p:cNvSpPr>
          <p:nvPr>
            <p:ph type="sldNum" sz="quarter" idx="5"/>
          </p:nvPr>
        </p:nvSpPr>
        <p:spPr bwMode="auto">
          <a:xfrm>
            <a:off x="6423025" y="8829675"/>
            <a:ext cx="457200"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900">
                <a:solidFill>
                  <a:srgbClr val="5F5F5F"/>
                </a:solidFill>
              </a:defRPr>
            </a:lvl1pPr>
          </a:lstStyle>
          <a:p>
            <a:fld id="{F2894214-72F6-4306-9C26-759FB68F50CD}" type="slidenum">
              <a:rPr lang="en-US"/>
              <a:pPr/>
              <a:t>‹#›</a:t>
            </a:fld>
            <a:endParaRPr lang="en-US"/>
          </a:p>
        </p:txBody>
      </p:sp>
    </p:spTree>
    <p:extLst>
      <p:ext uri="{BB962C8B-B14F-4D97-AF65-F5344CB8AC3E}">
        <p14:creationId xmlns:p14="http://schemas.microsoft.com/office/powerpoint/2010/main" val="50247015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p:cNvSpPr>
          <p:nvPr>
            <p:ph type="sldImg"/>
          </p:nvPr>
        </p:nvSpPr>
        <p:spPr>
          <a:ln/>
        </p:spPr>
      </p:sp>
      <p:sp>
        <p:nvSpPr>
          <p:cNvPr id="16386" name="Espace réservé des commentaires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461963" eaLnBrk="1" hangingPunct="1">
              <a:spcBef>
                <a:spcPct val="0"/>
              </a:spcBef>
              <a:defRPr/>
            </a:pPr>
            <a:r>
              <a:rPr lang="fr-FR" b="1" dirty="0" smtClean="0">
                <a:ea typeface="ＭＳ Ｐゴシック" charset="0"/>
                <a:cs typeface="ＭＳ Ｐゴシック" charset="0"/>
              </a:rPr>
              <a:t>© SUPINFO International University </a:t>
            </a:r>
            <a:r>
              <a:rPr lang="fr-FR" dirty="0" smtClean="0">
                <a:ea typeface="ＭＳ Ｐゴシック" charset="0"/>
                <a:cs typeface="ＭＳ Ｐゴシック" charset="0"/>
              </a:rPr>
              <a:t>- http://www.supinfo.com</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SUPINFO vous permet de partager ce document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Vous êtes libre de :</a:t>
            </a:r>
          </a:p>
          <a:p>
            <a:pPr defTabSz="461963" eaLnBrk="1" hangingPunct="1">
              <a:spcBef>
                <a:spcPct val="0"/>
              </a:spcBef>
              <a:defRPr/>
            </a:pPr>
            <a:r>
              <a:rPr lang="fr-FR" i="1" dirty="0" smtClean="0">
                <a:ea typeface="ＭＳ Ｐゴシック" charset="0"/>
                <a:cs typeface="ＭＳ Ｐゴシック" charset="0"/>
              </a:rPr>
              <a:t>Partager — reproduire, distribuer et communiquer ce document</a:t>
            </a:r>
            <a:br>
              <a:rPr lang="fr-FR" i="1" dirty="0" smtClean="0">
                <a:ea typeface="ＭＳ Ｐゴシック" charset="0"/>
                <a:cs typeface="ＭＳ Ｐゴシック" charset="0"/>
              </a:rPr>
            </a:br>
            <a:r>
              <a:rPr lang="fr-FR" i="1" dirty="0" smtClean="0">
                <a:ea typeface="ＭＳ Ｐゴシック" charset="0"/>
                <a:cs typeface="ＭＳ Ｐゴシック" charset="0"/>
              </a:rPr>
              <a:t>Remixer — modifier ce document</a:t>
            </a:r>
          </a:p>
          <a:p>
            <a:pPr defTabSz="461963" eaLnBrk="1" hangingPunct="1">
              <a:spcBef>
                <a:spcPct val="0"/>
              </a:spcBef>
              <a:defRPr/>
            </a:pPr>
            <a:endParaRPr lang="fr-FR" i="1" dirty="0" smtClean="0">
              <a:ea typeface="ＭＳ Ｐゴシック" charset="0"/>
              <a:cs typeface="ＭＳ Ｐゴシック" charset="0"/>
            </a:endParaRPr>
          </a:p>
          <a:p>
            <a:pPr marL="171450" indent="-171450" defTabSz="461963" eaLnBrk="1" hangingPunct="1">
              <a:spcBef>
                <a:spcPct val="0"/>
              </a:spcBef>
              <a:buFont typeface="Arial"/>
              <a:buChar char="•"/>
              <a:defRPr/>
            </a:pPr>
            <a:r>
              <a:rPr lang="fr-FR" i="1" dirty="0" smtClean="0">
                <a:ea typeface="ＭＳ Ｐゴシック" charset="0"/>
                <a:cs typeface="ＭＳ Ｐゴシック" charset="0"/>
              </a:rPr>
              <a:t>A condition de respecter les règles suivantes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Indication obligatoire de la paternité — Vous devez obligatoirement préciser l’origine « SUPINFO » du document au début de celui-ci de la même manière qu’indiqué par SUPINFO International University – Notamment en laissant obligatoirement la première et la dernière page du document, mais pas d'une manière qui suggérerait que SUPINFO International University vous soutiennent ou approuvent votre utilisation du document, surtout si vous le modifiez. Dans ce dernier cas, il vous faudra obligatoirement supprimer le texte « SUPINFO Official Document » en tête de page et préciser notamment la page indiquant votre identité et les modifications principales apportées. </a:t>
            </a:r>
          </a:p>
          <a:p>
            <a:pPr marL="628650" lvl="1" indent="-171450" defTabSz="461963" eaLnBrk="1" hangingPunct="1">
              <a:spcBef>
                <a:spcPct val="0"/>
              </a:spcBef>
              <a:buFont typeface="Arial"/>
              <a:buChar char="•"/>
              <a:defRPr/>
            </a:pPr>
            <a:r>
              <a:rPr lang="fr-FR" i="1" dirty="0" smtClean="0">
                <a:ea typeface="ＭＳ Ｐゴシック" charset="0"/>
                <a:cs typeface="ＭＳ Ｐゴシック" charset="0"/>
              </a:rPr>
              <a:t>En dehors de ces dispositions, aucune autre modification de la première et de la dernière page du document n’est autorisée.</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NOTE IMPORTANTE : Ce document est mis à disposition selon le contrat CC-BY-NC-SA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disponible en ligne http://</a:t>
            </a:r>
            <a:r>
              <a:rPr lang="fr-FR" i="1" dirty="0" err="1" smtClean="0">
                <a:ea typeface="ＭＳ Ｐゴシック" charset="0"/>
                <a:cs typeface="ＭＳ Ｐゴシック" charset="0"/>
              </a:rPr>
              <a:t>creativecommons.org</a:t>
            </a:r>
            <a:r>
              <a:rPr lang="fr-FR" i="1" dirty="0" smtClean="0">
                <a:ea typeface="ＭＳ Ｐゴシック" charset="0"/>
                <a:cs typeface="ＭＳ Ｐゴシック" charset="0"/>
              </a:rPr>
              <a:t>/</a:t>
            </a:r>
            <a:r>
              <a:rPr lang="fr-FR" i="1" dirty="0" err="1" smtClean="0">
                <a:ea typeface="ＭＳ Ｐゴシック" charset="0"/>
                <a:cs typeface="ＭＳ Ｐゴシック" charset="0"/>
              </a:rPr>
              <a:t>licenses</a:t>
            </a:r>
            <a:r>
              <a:rPr lang="fr-FR" i="1" dirty="0" smtClean="0">
                <a:ea typeface="ＭＳ Ｐゴシック" charset="0"/>
                <a:cs typeface="ＭＳ Ｐゴシック" charset="0"/>
              </a:rPr>
              <a:t> ou par courrier postal à </a:t>
            </a:r>
            <a:r>
              <a:rPr lang="fr-FR" i="1" dirty="0" err="1" smtClean="0">
                <a:ea typeface="ＭＳ Ｐゴシック" charset="0"/>
                <a:cs typeface="ＭＳ Ｐゴシック" charset="0"/>
              </a:rPr>
              <a:t>Creative</a:t>
            </a:r>
            <a:r>
              <a:rPr lang="fr-FR" i="1" dirty="0" smtClean="0">
                <a:ea typeface="ＭＳ Ｐゴシック" charset="0"/>
                <a:cs typeface="ＭＳ Ｐゴシック" charset="0"/>
              </a:rPr>
              <a:t> Commons, 171 Second Street, Suite 300, San Francisco, </a:t>
            </a:r>
            <a:r>
              <a:rPr lang="fr-FR" i="1" dirty="0" err="1" smtClean="0">
                <a:ea typeface="ＭＳ Ｐゴシック" charset="0"/>
                <a:cs typeface="ＭＳ Ｐゴシック" charset="0"/>
              </a:rPr>
              <a:t>California</a:t>
            </a:r>
            <a:r>
              <a:rPr lang="fr-FR" i="1" dirty="0" smtClean="0">
                <a:ea typeface="ＭＳ Ｐゴシック" charset="0"/>
                <a:cs typeface="ＭＳ Ｐゴシック" charset="0"/>
              </a:rPr>
              <a:t> 94105, USA modifié en ce sens que la première et la dernière page du document ne peuvent être supprimées en cas de reproduction, distribution, communication ou modification. Vous pouvez donc reproduire, remixer, arranger et adapter ce document à des fins non commerciales tant que vous respectez les règles de paternité et que les nouveaux documents sont protégés selon des termes identiques. Les autorisations au-delà du champ de cette licence peuvent être obtenues à </a:t>
            </a:r>
            <a:r>
              <a:rPr lang="fr-FR" i="1" dirty="0" err="1" smtClean="0">
                <a:ea typeface="ＭＳ Ｐゴシック" charset="0"/>
                <a:cs typeface="ＭＳ Ｐゴシック" charset="0"/>
              </a:rPr>
              <a:t>support@supinfo.com</a:t>
            </a:r>
            <a:r>
              <a:rPr lang="fr-FR" i="1" dirty="0" smtClean="0">
                <a:ea typeface="ＭＳ Ｐゴシック" charset="0"/>
                <a:cs typeface="ＭＳ Ｐゴシック" charset="0"/>
              </a:rPr>
              <a:t>.</a:t>
            </a:r>
          </a:p>
          <a:p>
            <a:pPr defTabSz="461963" eaLnBrk="1" hangingPunct="1">
              <a:spcBef>
                <a:spcPct val="0"/>
              </a:spcBef>
              <a:defRPr/>
            </a:pPr>
            <a:endParaRPr lang="fr-FR" i="1" dirty="0" smtClean="0">
              <a:ea typeface="ＭＳ Ｐゴシック" charset="0"/>
              <a:cs typeface="ＭＳ Ｐゴシック" charset="0"/>
            </a:endParaRPr>
          </a:p>
          <a:p>
            <a:pPr defTabSz="461963" eaLnBrk="1" hangingPunct="1">
              <a:spcBef>
                <a:spcPct val="0"/>
              </a:spcBef>
              <a:defRPr/>
            </a:pPr>
            <a:r>
              <a:rPr lang="fr-FR" i="1" dirty="0" smtClean="0">
                <a:ea typeface="ＭＳ Ｐゴシック" charset="0"/>
                <a:cs typeface="ＭＳ Ｐゴシック" charset="0"/>
              </a:rPr>
              <a:t>© SUPINFO International University – EDUCINVEST - Rue Ducale, 29 - 1000 Brussels </a:t>
            </a:r>
            <a:r>
              <a:rPr lang="fr-FR" i="1" dirty="0" err="1" smtClean="0">
                <a:ea typeface="ＭＳ Ｐゴシック" charset="0"/>
                <a:cs typeface="ＭＳ Ｐゴシック" charset="0"/>
              </a:rPr>
              <a:t>Belgium</a:t>
            </a:r>
            <a:r>
              <a:rPr lang="fr-FR" i="1" dirty="0" smtClean="0">
                <a:ea typeface="ＭＳ Ｐゴシック" charset="0"/>
                <a:cs typeface="ＭＳ Ｐゴシック" charset="0"/>
              </a:rPr>
              <a:t> . www.supinfo.com </a:t>
            </a:r>
          </a:p>
          <a:p>
            <a:pPr defTabSz="461963" eaLnBrk="1" hangingPunct="1">
              <a:spcBef>
                <a:spcPct val="0"/>
              </a:spcBef>
            </a:pPr>
            <a:endParaRPr lang="fr-FR" dirty="0" smtClean="0">
              <a:latin typeface="Arial" pitchFamily="34" charset="0"/>
              <a:ea typeface="ＭＳ Ｐゴシック" pitchFamily="34" charset="-128"/>
            </a:endParaRPr>
          </a:p>
        </p:txBody>
      </p:sp>
      <p:sp>
        <p:nvSpPr>
          <p:cNvPr id="16387" name="Espace réservé du numéro de diapositive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sz="2400">
                <a:solidFill>
                  <a:schemeClr val="tx1"/>
                </a:solidFill>
                <a:latin typeface="Arial" pitchFamily="34" charset="0"/>
                <a:ea typeface="ＭＳ Ｐゴシック" pitchFamily="34" charset="-128"/>
              </a:defRPr>
            </a:lvl1pPr>
            <a:lvl2pPr marL="742950" indent="-285750" defTabSz="923925">
              <a:defRPr sz="2400">
                <a:solidFill>
                  <a:schemeClr val="tx1"/>
                </a:solidFill>
                <a:latin typeface="Arial" pitchFamily="34" charset="0"/>
                <a:ea typeface="ＭＳ Ｐゴシック" pitchFamily="34" charset="-128"/>
              </a:defRPr>
            </a:lvl2pPr>
            <a:lvl3pPr marL="1143000" indent="-228600" defTabSz="923925">
              <a:defRPr sz="2400">
                <a:solidFill>
                  <a:schemeClr val="tx1"/>
                </a:solidFill>
                <a:latin typeface="Arial" pitchFamily="34" charset="0"/>
                <a:ea typeface="ＭＳ Ｐゴシック" pitchFamily="34" charset="-128"/>
              </a:defRPr>
            </a:lvl3pPr>
            <a:lvl4pPr marL="1600200" indent="-228600" defTabSz="923925">
              <a:defRPr sz="2400">
                <a:solidFill>
                  <a:schemeClr val="tx1"/>
                </a:solidFill>
                <a:latin typeface="Arial" pitchFamily="34" charset="0"/>
                <a:ea typeface="ＭＳ Ｐゴシック" pitchFamily="34" charset="-128"/>
              </a:defRPr>
            </a:lvl4pPr>
            <a:lvl5pPr marL="2057400" indent="-228600" defTabSz="923925">
              <a:defRPr sz="2400">
                <a:solidFill>
                  <a:schemeClr val="tx1"/>
                </a:solidFill>
                <a:latin typeface="Arial" pitchFamily="34" charset="0"/>
                <a:ea typeface="ＭＳ Ｐゴシック" pitchFamily="34" charset="-128"/>
              </a:defRPr>
            </a:lvl5pPr>
            <a:lvl6pPr marL="25146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2392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F4B6F243-784B-48EC-BF02-72CF66F805A2}" type="slidenum">
              <a:rPr lang="fr-FR" sz="900">
                <a:solidFill>
                  <a:srgbClr val="5F5F5F"/>
                </a:solidFill>
              </a:rPr>
              <a:pPr/>
              <a:t>1</a:t>
            </a:fld>
            <a:endParaRPr lang="fr-FR" sz="900">
              <a:solidFill>
                <a:srgbClr val="5F5F5F"/>
              </a:solidFill>
            </a:endParaRPr>
          </a:p>
        </p:txBody>
      </p:sp>
    </p:spTree>
    <p:extLst>
      <p:ext uri="{BB962C8B-B14F-4D97-AF65-F5344CB8AC3E}">
        <p14:creationId xmlns:p14="http://schemas.microsoft.com/office/powerpoint/2010/main" val="61553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13</a:t>
            </a:fld>
            <a:endParaRPr lang="en-US"/>
          </a:p>
        </p:txBody>
      </p:sp>
    </p:spTree>
    <p:extLst>
      <p:ext uri="{BB962C8B-B14F-4D97-AF65-F5344CB8AC3E}">
        <p14:creationId xmlns:p14="http://schemas.microsoft.com/office/powerpoint/2010/main" val="3039967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https://</a:t>
            </a:r>
            <a:r>
              <a:rPr lang="fr-FR" dirty="0" err="1" smtClean="0"/>
              <a:t>community.devexpress.com</a:t>
            </a:r>
            <a:r>
              <a:rPr lang="fr-FR" dirty="0" smtClean="0"/>
              <a:t>/blogs/</a:t>
            </a:r>
            <a:r>
              <a:rPr lang="fr-FR" dirty="0" err="1" smtClean="0"/>
              <a:t>seth</a:t>
            </a:r>
            <a:r>
              <a:rPr lang="fr-FR" dirty="0" smtClean="0"/>
              <a:t>/archive/2011/09/23/what-is-the-winrt-windows-runtime-and-what-does-it-have-to-do-with-net.aspx</a:t>
            </a:r>
          </a:p>
          <a:p>
            <a:r>
              <a:rPr lang="fr-FR" dirty="0" smtClean="0"/>
              <a:t>http://</a:t>
            </a:r>
            <a:r>
              <a:rPr lang="fr-FR" dirty="0" err="1" smtClean="0"/>
              <a:t>blogs.msdn.com</a:t>
            </a:r>
            <a:r>
              <a:rPr lang="fr-FR" dirty="0" smtClean="0"/>
              <a:t>/b/</a:t>
            </a:r>
            <a:r>
              <a:rPr lang="fr-FR" dirty="0" err="1" smtClean="0"/>
              <a:t>thunbrynt</a:t>
            </a:r>
            <a:r>
              <a:rPr lang="fr-FR" dirty="0" smtClean="0"/>
              <a:t>/archive/2012/06/13/vs-2012-winrt-and-language-projection.aspx</a:t>
            </a: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14</a:t>
            </a:fld>
            <a:endParaRPr lang="en-US"/>
          </a:p>
        </p:txBody>
      </p:sp>
    </p:spTree>
    <p:extLst>
      <p:ext uri="{BB962C8B-B14F-4D97-AF65-F5344CB8AC3E}">
        <p14:creationId xmlns:p14="http://schemas.microsoft.com/office/powerpoint/2010/main" val="2204455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15</a:t>
            </a:fld>
            <a:endParaRPr lang="en-US"/>
          </a:p>
        </p:txBody>
      </p:sp>
    </p:spTree>
    <p:extLst>
      <p:ext uri="{BB962C8B-B14F-4D97-AF65-F5344CB8AC3E}">
        <p14:creationId xmlns:p14="http://schemas.microsoft.com/office/powerpoint/2010/main" val="2699765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a:spcAft>
                <a:spcPts val="1200"/>
              </a:spcAft>
            </a:pPr>
            <a:r>
              <a:rPr lang="en-US" sz="1200" kern="1200" dirty="0" smtClean="0">
                <a:solidFill>
                  <a:schemeClr val="tx1"/>
                </a:solidFill>
                <a:latin typeface="Arial" charset="0"/>
                <a:ea typeface="ＭＳ Ｐゴシック" charset="-128"/>
                <a:cs typeface="ＭＳ Ｐゴシック" charset="-128"/>
              </a:rPr>
              <a:t>In Windows 8 and further, content comes first. It i</a:t>
            </a:r>
            <a:r>
              <a:rPr lang="en-US" sz="1200" kern="1200" dirty="0" smtClean="0">
                <a:solidFill>
                  <a:schemeClr val="tx1"/>
                </a:solidFill>
                <a:latin typeface="Arial" charset="0"/>
                <a:ea typeface="ＭＳ Ｐゴシック" charset="-128"/>
                <a:cs typeface="+mn-cs"/>
              </a:rPr>
              <a:t>mmerse users in the things they love… And leave only relevant elements on screen</a:t>
            </a:r>
          </a:p>
          <a:p>
            <a:pPr lvl="0">
              <a:spcAft>
                <a:spcPts val="0"/>
              </a:spcAft>
            </a:pPr>
            <a:r>
              <a:rPr lang="en-US" sz="1200" kern="1200" dirty="0" smtClean="0">
                <a:solidFill>
                  <a:schemeClr val="tx1"/>
                </a:solidFill>
                <a:latin typeface="Arial" charset="0"/>
                <a:ea typeface="ＭＳ Ｐゴシック" charset="-128"/>
                <a:cs typeface="ＭＳ Ｐゴシック" charset="-128"/>
              </a:rPr>
              <a:t>Traditionally chrome is added for</a:t>
            </a:r>
            <a:r>
              <a:rPr lang="en-US" sz="1200" kern="1200" baseline="0" dirty="0" smtClean="0">
                <a:solidFill>
                  <a:schemeClr val="tx1"/>
                </a:solidFill>
                <a:latin typeface="Arial" charset="0"/>
                <a:ea typeface="ＭＳ Ｐゴシック" charset="-128"/>
                <a:cs typeface="ＭＳ Ｐゴシック" charset="-128"/>
              </a:rPr>
              <a:t> l</a:t>
            </a:r>
            <a:r>
              <a:rPr lang="en-US" sz="1200" kern="1200" dirty="0" smtClean="0">
                <a:solidFill>
                  <a:schemeClr val="tx1"/>
                </a:solidFill>
                <a:latin typeface="Arial" charset="0"/>
                <a:ea typeface="ＭＳ Ｐゴシック" charset="-128"/>
                <a:cs typeface="+mn-cs"/>
              </a:rPr>
              <a:t>ayout (borders, icon, app name, …), interactions (menus,</a:t>
            </a:r>
            <a:r>
              <a:rPr lang="en-US" sz="1200" kern="1200" baseline="0" dirty="0" smtClean="0">
                <a:solidFill>
                  <a:schemeClr val="tx1"/>
                </a:solidFill>
                <a:latin typeface="Arial" charset="0"/>
                <a:ea typeface="ＭＳ Ｐゴシック" charset="-128"/>
                <a:cs typeface="+mn-cs"/>
              </a:rPr>
              <a:t> ribbon, …), </a:t>
            </a:r>
            <a:r>
              <a:rPr lang="en-US" sz="1200" kern="1200" dirty="0" smtClean="0">
                <a:solidFill>
                  <a:schemeClr val="tx1"/>
                </a:solidFill>
                <a:latin typeface="Arial" charset="0"/>
                <a:ea typeface="ＭＳ Ｐゴシック" charset="-128"/>
                <a:cs typeface="+mn-cs"/>
              </a:rPr>
              <a:t>navigation</a:t>
            </a:r>
            <a:r>
              <a:rPr lang="fr-FR" sz="1200" kern="1200" baseline="0" dirty="0" smtClean="0">
                <a:solidFill>
                  <a:schemeClr val="tx1"/>
                </a:solidFill>
                <a:latin typeface="Arial" charset="0"/>
                <a:ea typeface="ＭＳ Ｐゴシック" charset="-128"/>
                <a:cs typeface="+mn-cs"/>
              </a:rPr>
              <a:t> (links)</a:t>
            </a:r>
            <a:endParaRPr lang="en-US" sz="1200" kern="1200" dirty="0" smtClean="0">
              <a:solidFill>
                <a:schemeClr val="tx1"/>
              </a:solidFill>
              <a:latin typeface="Arial" charset="0"/>
              <a:ea typeface="ＭＳ Ｐゴシック" charset="-128"/>
              <a:cs typeface="+mn-cs"/>
            </a:endParaRPr>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17</a:t>
            </a:fld>
            <a:endParaRPr lang="en-US"/>
          </a:p>
        </p:txBody>
      </p:sp>
    </p:spTree>
    <p:extLst>
      <p:ext uri="{BB962C8B-B14F-4D97-AF65-F5344CB8AC3E}">
        <p14:creationId xmlns:p14="http://schemas.microsoft.com/office/powerpoint/2010/main" val="533156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18</a:t>
            </a:fld>
            <a:endParaRPr lang="en-US"/>
          </a:p>
        </p:txBody>
      </p:sp>
    </p:spTree>
    <p:extLst>
      <p:ext uri="{BB962C8B-B14F-4D97-AF65-F5344CB8AC3E}">
        <p14:creationId xmlns:p14="http://schemas.microsoft.com/office/powerpoint/2010/main" val="3630384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19</a:t>
            </a:fld>
            <a:endParaRPr lang="en-US"/>
          </a:p>
        </p:txBody>
      </p:sp>
    </p:spTree>
    <p:extLst>
      <p:ext uri="{BB962C8B-B14F-4D97-AF65-F5344CB8AC3E}">
        <p14:creationId xmlns:p14="http://schemas.microsoft.com/office/powerpoint/2010/main" val="4228291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20</a:t>
            </a:fld>
            <a:endParaRPr lang="en-US"/>
          </a:p>
        </p:txBody>
      </p:sp>
    </p:spTree>
    <p:extLst>
      <p:ext uri="{BB962C8B-B14F-4D97-AF65-F5344CB8AC3E}">
        <p14:creationId xmlns:p14="http://schemas.microsoft.com/office/powerpoint/2010/main" val="331121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21</a:t>
            </a:fld>
            <a:endParaRPr lang="en-US"/>
          </a:p>
        </p:txBody>
      </p:sp>
    </p:spTree>
    <p:extLst>
      <p:ext uri="{BB962C8B-B14F-4D97-AF65-F5344CB8AC3E}">
        <p14:creationId xmlns:p14="http://schemas.microsoft.com/office/powerpoint/2010/main" val="591181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22</a:t>
            </a:fld>
            <a:endParaRPr lang="en-US"/>
          </a:p>
        </p:txBody>
      </p:sp>
    </p:spTree>
    <p:extLst>
      <p:ext uri="{BB962C8B-B14F-4D97-AF65-F5344CB8AC3E}">
        <p14:creationId xmlns:p14="http://schemas.microsoft.com/office/powerpoint/2010/main" val="336533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Of course, </a:t>
            </a:r>
            <a:r>
              <a:rPr lang="fr-FR" dirty="0" err="1" smtClean="0"/>
              <a:t>red</a:t>
            </a:r>
            <a:r>
              <a:rPr lang="fr-FR" dirty="0" smtClean="0"/>
              <a:t> bars are </a:t>
            </a:r>
            <a:r>
              <a:rPr lang="fr-FR" dirty="0" err="1" smtClean="0"/>
              <a:t>just</a:t>
            </a:r>
            <a:r>
              <a:rPr lang="fr-FR" dirty="0" smtClean="0"/>
              <a:t> a </a:t>
            </a:r>
            <a:r>
              <a:rPr lang="fr-FR" dirty="0" err="1" smtClean="0"/>
              <a:t>way</a:t>
            </a:r>
            <a:r>
              <a:rPr lang="fr-FR" dirty="0" smtClean="0"/>
              <a:t> to show</a:t>
            </a:r>
            <a:r>
              <a:rPr lang="fr-FR" baseline="0" dirty="0" smtClean="0"/>
              <a:t> </a:t>
            </a:r>
            <a:r>
              <a:rPr lang="fr-FR" baseline="0" dirty="0" err="1" smtClean="0"/>
              <a:t>you</a:t>
            </a:r>
            <a:r>
              <a:rPr lang="fr-FR" baseline="0" dirty="0" smtClean="0"/>
              <a:t> the </a:t>
            </a:r>
            <a:r>
              <a:rPr lang="fr-FR" baseline="0" dirty="0" err="1" smtClean="0"/>
              <a:t>layout</a:t>
            </a:r>
            <a:r>
              <a:rPr lang="fr-FR" baseline="0" dirty="0" smtClean="0"/>
              <a:t>. </a:t>
            </a:r>
            <a:r>
              <a:rPr lang="fr-FR" baseline="0" dirty="0" err="1" smtClean="0"/>
              <a:t>They</a:t>
            </a:r>
            <a:r>
              <a:rPr lang="fr-FR" baseline="0" dirty="0" smtClean="0"/>
              <a:t> </a:t>
            </a:r>
            <a:r>
              <a:rPr lang="fr-FR" baseline="0" dirty="0" err="1" smtClean="0"/>
              <a:t>aren’t</a:t>
            </a:r>
            <a:r>
              <a:rPr lang="fr-FR" baseline="0" dirty="0" smtClean="0"/>
              <a:t> </a:t>
            </a:r>
            <a:r>
              <a:rPr lang="fr-FR" baseline="0" dirty="0" err="1" smtClean="0"/>
              <a:t>displayed</a:t>
            </a:r>
            <a:r>
              <a:rPr lang="fr-FR" baseline="0" dirty="0" smtClean="0"/>
              <a:t> in the </a:t>
            </a:r>
            <a:r>
              <a:rPr lang="fr-FR" baseline="0" dirty="0" err="1" smtClean="0"/>
              <a:t>actual</a:t>
            </a:r>
            <a:r>
              <a:rPr lang="fr-FR" baseline="0" dirty="0" smtClean="0"/>
              <a:t> </a:t>
            </a:r>
            <a:r>
              <a:rPr lang="fr-FR" baseline="0" dirty="0" err="1" smtClean="0"/>
              <a:t>app</a:t>
            </a:r>
            <a:r>
              <a:rPr lang="fr-FR" baseline="0" dirty="0" smtClean="0"/>
              <a:t>.</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23</a:t>
            </a:fld>
            <a:endParaRPr lang="en-US"/>
          </a:p>
        </p:txBody>
      </p:sp>
    </p:spTree>
    <p:extLst>
      <p:ext uri="{BB962C8B-B14F-4D97-AF65-F5344CB8AC3E}">
        <p14:creationId xmlns:p14="http://schemas.microsoft.com/office/powerpoint/2010/main" val="362785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5</a:t>
            </a:fld>
            <a:endParaRPr lang="en-US"/>
          </a:p>
        </p:txBody>
      </p:sp>
    </p:spTree>
    <p:extLst>
      <p:ext uri="{BB962C8B-B14F-4D97-AF65-F5344CB8AC3E}">
        <p14:creationId xmlns:p14="http://schemas.microsoft.com/office/powerpoint/2010/main" val="4286223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24</a:t>
            </a:fld>
            <a:endParaRPr lang="en-US"/>
          </a:p>
        </p:txBody>
      </p:sp>
    </p:spTree>
    <p:extLst>
      <p:ext uri="{BB962C8B-B14F-4D97-AF65-F5344CB8AC3E}">
        <p14:creationId xmlns:p14="http://schemas.microsoft.com/office/powerpoint/2010/main" val="3251251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25</a:t>
            </a:fld>
            <a:endParaRPr lang="en-US"/>
          </a:p>
        </p:txBody>
      </p:sp>
    </p:spTree>
    <p:extLst>
      <p:ext uri="{BB962C8B-B14F-4D97-AF65-F5344CB8AC3E}">
        <p14:creationId xmlns:p14="http://schemas.microsoft.com/office/powerpoint/2010/main" val="1691655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26</a:t>
            </a:fld>
            <a:endParaRPr lang="en-US"/>
          </a:p>
        </p:txBody>
      </p:sp>
    </p:spTree>
    <p:extLst>
      <p:ext uri="{BB962C8B-B14F-4D97-AF65-F5344CB8AC3E}">
        <p14:creationId xmlns:p14="http://schemas.microsoft.com/office/powerpoint/2010/main" val="539990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27</a:t>
            </a:fld>
            <a:endParaRPr lang="en-US"/>
          </a:p>
        </p:txBody>
      </p:sp>
    </p:spTree>
    <p:extLst>
      <p:ext uri="{BB962C8B-B14F-4D97-AF65-F5344CB8AC3E}">
        <p14:creationId xmlns:p14="http://schemas.microsoft.com/office/powerpoint/2010/main" val="2334876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28</a:t>
            </a:fld>
            <a:endParaRPr lang="en-US"/>
          </a:p>
        </p:txBody>
      </p:sp>
    </p:spTree>
    <p:extLst>
      <p:ext uri="{BB962C8B-B14F-4D97-AF65-F5344CB8AC3E}">
        <p14:creationId xmlns:p14="http://schemas.microsoft.com/office/powerpoint/2010/main" val="3446058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29</a:t>
            </a:fld>
            <a:endParaRPr lang="en-US"/>
          </a:p>
        </p:txBody>
      </p:sp>
    </p:spTree>
    <p:extLst>
      <p:ext uri="{BB962C8B-B14F-4D97-AF65-F5344CB8AC3E}">
        <p14:creationId xmlns:p14="http://schemas.microsoft.com/office/powerpoint/2010/main" val="558689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30</a:t>
            </a:fld>
            <a:endParaRPr lang="en-US"/>
          </a:p>
        </p:txBody>
      </p:sp>
    </p:spTree>
    <p:extLst>
      <p:ext uri="{BB962C8B-B14F-4D97-AF65-F5344CB8AC3E}">
        <p14:creationId xmlns:p14="http://schemas.microsoft.com/office/powerpoint/2010/main" val="103889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31</a:t>
            </a:fld>
            <a:endParaRPr lang="en-US"/>
          </a:p>
        </p:txBody>
      </p:sp>
    </p:spTree>
    <p:extLst>
      <p:ext uri="{BB962C8B-B14F-4D97-AF65-F5344CB8AC3E}">
        <p14:creationId xmlns:p14="http://schemas.microsoft.com/office/powerpoint/2010/main" val="88865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32</a:t>
            </a:fld>
            <a:endParaRPr lang="en-US"/>
          </a:p>
        </p:txBody>
      </p:sp>
    </p:spTree>
    <p:extLst>
      <p:ext uri="{BB962C8B-B14F-4D97-AF65-F5344CB8AC3E}">
        <p14:creationId xmlns:p14="http://schemas.microsoft.com/office/powerpoint/2010/main" val="2237828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33</a:t>
            </a:fld>
            <a:endParaRPr lang="en-US"/>
          </a:p>
        </p:txBody>
      </p:sp>
    </p:spTree>
    <p:extLst>
      <p:ext uri="{BB962C8B-B14F-4D97-AF65-F5344CB8AC3E}">
        <p14:creationId xmlns:p14="http://schemas.microsoft.com/office/powerpoint/2010/main" val="382945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6</a:t>
            </a:fld>
            <a:endParaRPr lang="en-US"/>
          </a:p>
        </p:txBody>
      </p:sp>
    </p:spTree>
    <p:extLst>
      <p:ext uri="{BB962C8B-B14F-4D97-AF65-F5344CB8AC3E}">
        <p14:creationId xmlns:p14="http://schemas.microsoft.com/office/powerpoint/2010/main" val="4280241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a:spcBef>
                <a:spcPts val="0"/>
              </a:spcBef>
              <a:spcAft>
                <a:spcPts val="0"/>
              </a:spcAft>
            </a:pPr>
            <a:r>
              <a:rPr lang="en-US" sz="2400" dirty="0" smtClean="0">
                <a:latin typeface="Segoe UI"/>
              </a:rPr>
              <a:t>App Navigation</a:t>
            </a:r>
          </a:p>
          <a:p>
            <a:pPr lvl="1">
              <a:spcBef>
                <a:spcPts val="0"/>
              </a:spcBef>
              <a:spcAft>
                <a:spcPts val="0"/>
              </a:spcAft>
            </a:pPr>
            <a:r>
              <a:rPr lang="en-US" sz="2000" dirty="0" smtClean="0">
                <a:latin typeface="Segoe UI"/>
              </a:rPr>
              <a:t>Enter / Exit Page</a:t>
            </a:r>
          </a:p>
          <a:p>
            <a:pPr marL="457200" lvl="1" indent="0">
              <a:spcBef>
                <a:spcPts val="0"/>
              </a:spcBef>
              <a:spcAft>
                <a:spcPts val="0"/>
              </a:spcAft>
              <a:buNone/>
            </a:pPr>
            <a:r>
              <a:rPr lang="en-US" sz="1100" dirty="0" smtClean="0">
                <a:latin typeface="Segoe UI"/>
              </a:rPr>
              <a:t> </a:t>
            </a:r>
            <a:endParaRPr lang="en-US" sz="1050" dirty="0" smtClean="0">
              <a:latin typeface="Segoe UI"/>
            </a:endParaRPr>
          </a:p>
          <a:p>
            <a:pPr>
              <a:spcBef>
                <a:spcPts val="0"/>
              </a:spcBef>
              <a:spcAft>
                <a:spcPts val="0"/>
              </a:spcAft>
            </a:pPr>
            <a:r>
              <a:rPr lang="en-US" sz="2400" dirty="0" smtClean="0">
                <a:latin typeface="Segoe UI"/>
              </a:rPr>
              <a:t>Animate Content</a:t>
            </a:r>
          </a:p>
          <a:p>
            <a:pPr lvl="1">
              <a:spcBef>
                <a:spcPts val="0"/>
              </a:spcBef>
              <a:spcAft>
                <a:spcPts val="0"/>
              </a:spcAft>
            </a:pPr>
            <a:r>
              <a:rPr lang="en-US" sz="2000" dirty="0" smtClean="0">
                <a:latin typeface="Segoe UI"/>
              </a:rPr>
              <a:t>Enter Content / Exit Content</a:t>
            </a:r>
          </a:p>
          <a:p>
            <a:pPr lvl="1">
              <a:spcBef>
                <a:spcPts val="0"/>
              </a:spcBef>
              <a:spcAft>
                <a:spcPts val="0"/>
              </a:spcAft>
            </a:pPr>
            <a:r>
              <a:rPr lang="en-US" sz="2000" dirty="0" smtClean="0">
                <a:latin typeface="Segoe UI"/>
              </a:rPr>
              <a:t>Expand / Collapse</a:t>
            </a:r>
          </a:p>
          <a:p>
            <a:pPr lvl="1">
              <a:spcBef>
                <a:spcPts val="0"/>
              </a:spcBef>
              <a:spcAft>
                <a:spcPts val="0"/>
              </a:spcAft>
            </a:pPr>
            <a:r>
              <a:rPr lang="en-US" sz="2000" dirty="0" smtClean="0">
                <a:latin typeface="Segoe UI"/>
              </a:rPr>
              <a:t>Reposition</a:t>
            </a:r>
          </a:p>
          <a:p>
            <a:pPr lvl="1">
              <a:spcBef>
                <a:spcPts val="0"/>
              </a:spcBef>
              <a:spcAft>
                <a:spcPts val="0"/>
              </a:spcAft>
            </a:pPr>
            <a:r>
              <a:rPr lang="en-US" sz="2000" dirty="0" smtClean="0">
                <a:latin typeface="Segoe UI"/>
              </a:rPr>
              <a:t>Crossfade</a:t>
            </a:r>
          </a:p>
          <a:p>
            <a:pPr lvl="1">
              <a:spcBef>
                <a:spcPts val="0"/>
              </a:spcBef>
              <a:spcAft>
                <a:spcPts val="0"/>
              </a:spcAft>
            </a:pPr>
            <a:r>
              <a:rPr lang="en-US" sz="2000" dirty="0" smtClean="0">
                <a:latin typeface="Segoe UI"/>
              </a:rPr>
              <a:t>Fade in / Fade Out</a:t>
            </a:r>
          </a:p>
          <a:p>
            <a:pPr lvl="1">
              <a:spcBef>
                <a:spcPts val="0"/>
              </a:spcBef>
              <a:spcAft>
                <a:spcPts val="0"/>
              </a:spcAft>
            </a:pPr>
            <a:r>
              <a:rPr lang="en-US" sz="2000" dirty="0" smtClean="0">
                <a:latin typeface="Segoe UI"/>
              </a:rPr>
              <a:t>Peek</a:t>
            </a:r>
          </a:p>
          <a:p>
            <a:pPr lvl="1">
              <a:spcBef>
                <a:spcPts val="0"/>
              </a:spcBef>
              <a:spcAft>
                <a:spcPts val="0"/>
              </a:spcAft>
            </a:pPr>
            <a:r>
              <a:rPr lang="en-US" sz="2000" dirty="0" smtClean="0">
                <a:latin typeface="Segoe UI"/>
              </a:rPr>
              <a:t>Update Badge</a:t>
            </a:r>
          </a:p>
          <a:p>
            <a:pPr lvl="1">
              <a:spcBef>
                <a:spcPts val="0"/>
              </a:spcBef>
              <a:spcAft>
                <a:spcPts val="0"/>
              </a:spcAft>
            </a:pPr>
            <a:r>
              <a:rPr lang="en-US" sz="2000" dirty="0" smtClean="0">
                <a:latin typeface="Segoe UI"/>
              </a:rPr>
              <a:t>Reveal / Hide</a:t>
            </a:r>
          </a:p>
          <a:p>
            <a:pPr>
              <a:spcBef>
                <a:spcPts val="0"/>
              </a:spcBef>
              <a:spcAft>
                <a:spcPts val="0"/>
              </a:spcAft>
            </a:pPr>
            <a:r>
              <a:rPr lang="en-US" sz="2400" dirty="0" smtClean="0">
                <a:latin typeface="Segoe UI"/>
              </a:rPr>
              <a:t>Selection</a:t>
            </a:r>
          </a:p>
          <a:p>
            <a:pPr lvl="1">
              <a:spcBef>
                <a:spcPts val="0"/>
              </a:spcBef>
              <a:spcAft>
                <a:spcPts val="0"/>
              </a:spcAft>
            </a:pPr>
            <a:r>
              <a:rPr lang="en-US" sz="2000" dirty="0" smtClean="0">
                <a:latin typeface="Segoe UI"/>
              </a:rPr>
              <a:t>Pointer animations</a:t>
            </a:r>
          </a:p>
          <a:p>
            <a:pPr lvl="1">
              <a:spcBef>
                <a:spcPts val="0"/>
              </a:spcBef>
              <a:spcAft>
                <a:spcPts val="0"/>
              </a:spcAft>
            </a:pPr>
            <a:r>
              <a:rPr lang="en-US" sz="2000" dirty="0" smtClean="0">
                <a:latin typeface="Segoe UI"/>
              </a:rPr>
              <a:t>Swipe Select / Swipe Deselect</a:t>
            </a:r>
          </a:p>
          <a:p>
            <a:pPr lvl="1">
              <a:spcBef>
                <a:spcPts val="0"/>
              </a:spcBef>
              <a:spcAft>
                <a:spcPts val="0"/>
              </a:spcAft>
            </a:pPr>
            <a:r>
              <a:rPr lang="en-US" sz="2000" dirty="0" smtClean="0">
                <a:latin typeface="Segoe UI"/>
              </a:rPr>
              <a:t>Swipe Reveal</a:t>
            </a:r>
          </a:p>
          <a:p>
            <a:pPr>
              <a:spcBef>
                <a:spcPts val="0"/>
              </a:spcBef>
              <a:spcAft>
                <a:spcPts val="0"/>
              </a:spcAft>
            </a:pPr>
            <a:endParaRPr lang="en-US" sz="1050" dirty="0" smtClean="0">
              <a:latin typeface="Segoe UI"/>
            </a:endParaRPr>
          </a:p>
          <a:p>
            <a:pPr>
              <a:spcBef>
                <a:spcPts val="0"/>
              </a:spcBef>
              <a:spcAft>
                <a:spcPts val="0"/>
              </a:spcAft>
            </a:pPr>
            <a:r>
              <a:rPr lang="en-US" sz="2400" dirty="0" smtClean="0">
                <a:latin typeface="Segoe UI"/>
              </a:rPr>
              <a:t>Show or Hide Supplemental UI</a:t>
            </a:r>
          </a:p>
          <a:p>
            <a:pPr lvl="1">
              <a:spcBef>
                <a:spcPts val="0"/>
              </a:spcBef>
              <a:spcAft>
                <a:spcPts val="0"/>
              </a:spcAft>
            </a:pPr>
            <a:r>
              <a:rPr lang="en-US" sz="2000" dirty="0" smtClean="0">
                <a:latin typeface="Segoe UI"/>
              </a:rPr>
              <a:t>Show Edge UI / Hide Edge UI</a:t>
            </a:r>
          </a:p>
          <a:p>
            <a:pPr lvl="1">
              <a:spcBef>
                <a:spcPts val="0"/>
              </a:spcBef>
              <a:spcAft>
                <a:spcPts val="0"/>
              </a:spcAft>
            </a:pPr>
            <a:r>
              <a:rPr lang="en-US" sz="2000" dirty="0" smtClean="0">
                <a:latin typeface="Segoe UI"/>
              </a:rPr>
              <a:t>Show Panel / Hide Panel</a:t>
            </a:r>
          </a:p>
          <a:p>
            <a:pPr lvl="1">
              <a:spcBef>
                <a:spcPts val="0"/>
              </a:spcBef>
              <a:spcAft>
                <a:spcPts val="0"/>
              </a:spcAft>
            </a:pPr>
            <a:r>
              <a:rPr lang="en-US" sz="2000" dirty="0" smtClean="0">
                <a:latin typeface="Segoe UI"/>
              </a:rPr>
              <a:t>Show Pop Up / Hide Pop Up</a:t>
            </a:r>
          </a:p>
          <a:p>
            <a:pPr>
              <a:spcBef>
                <a:spcPts val="0"/>
              </a:spcBef>
              <a:spcAft>
                <a:spcPts val="0"/>
              </a:spcAft>
            </a:pPr>
            <a:endParaRPr lang="en-US" sz="1050" dirty="0" smtClean="0">
              <a:latin typeface="Segoe UI"/>
            </a:endParaRPr>
          </a:p>
          <a:p>
            <a:pPr>
              <a:spcBef>
                <a:spcPts val="0"/>
              </a:spcBef>
              <a:spcAft>
                <a:spcPts val="0"/>
              </a:spcAft>
            </a:pPr>
            <a:r>
              <a:rPr lang="en-US" sz="2400" dirty="0" smtClean="0">
                <a:latin typeface="Segoe UI"/>
              </a:rPr>
              <a:t>Collections and list</a:t>
            </a:r>
          </a:p>
          <a:p>
            <a:pPr lvl="1">
              <a:spcBef>
                <a:spcPts val="0"/>
              </a:spcBef>
              <a:spcAft>
                <a:spcPts val="0"/>
              </a:spcAft>
            </a:pPr>
            <a:r>
              <a:rPr lang="en-US" sz="2000" dirty="0" smtClean="0">
                <a:latin typeface="Segoe UI"/>
              </a:rPr>
              <a:t>Add / Delete item</a:t>
            </a:r>
          </a:p>
          <a:p>
            <a:pPr lvl="1">
              <a:spcBef>
                <a:spcPts val="0"/>
              </a:spcBef>
              <a:spcAft>
                <a:spcPts val="0"/>
              </a:spcAft>
            </a:pPr>
            <a:r>
              <a:rPr lang="en-US" sz="2000" dirty="0" smtClean="0">
                <a:latin typeface="Segoe UI"/>
              </a:rPr>
              <a:t>Drag and Drop</a:t>
            </a:r>
          </a:p>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34</a:t>
            </a:fld>
            <a:endParaRPr lang="en-US"/>
          </a:p>
        </p:txBody>
      </p:sp>
    </p:spTree>
    <p:extLst>
      <p:ext uri="{BB962C8B-B14F-4D97-AF65-F5344CB8AC3E}">
        <p14:creationId xmlns:p14="http://schemas.microsoft.com/office/powerpoint/2010/main" val="1176535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35</a:t>
            </a:fld>
            <a:endParaRPr lang="en-US"/>
          </a:p>
        </p:txBody>
      </p:sp>
    </p:spTree>
    <p:extLst>
      <p:ext uri="{BB962C8B-B14F-4D97-AF65-F5344CB8AC3E}">
        <p14:creationId xmlns:p14="http://schemas.microsoft.com/office/powerpoint/2010/main" val="3446137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 OK -</a:t>
            </a:r>
          </a:p>
          <a:p>
            <a:r>
              <a:rPr lang="fr-FR" dirty="0" smtClean="0"/>
              <a:t>2) </a:t>
            </a:r>
            <a:r>
              <a:rPr lang="fr-FR" dirty="0" err="1" smtClean="0"/>
              <a:t>Better</a:t>
            </a:r>
            <a:r>
              <a:rPr lang="fr-FR" dirty="0" smtClean="0"/>
              <a:t> +</a:t>
            </a:r>
          </a:p>
          <a:p>
            <a:r>
              <a:rPr lang="fr-FR" dirty="0" smtClean="0"/>
              <a:t>3</a:t>
            </a:r>
            <a:r>
              <a:rPr lang="fr-FR" smtClean="0"/>
              <a:t>) Best +++</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36</a:t>
            </a:fld>
            <a:endParaRPr lang="en-US"/>
          </a:p>
        </p:txBody>
      </p:sp>
    </p:spTree>
    <p:extLst>
      <p:ext uri="{BB962C8B-B14F-4D97-AF65-F5344CB8AC3E}">
        <p14:creationId xmlns:p14="http://schemas.microsoft.com/office/powerpoint/2010/main" val="1491533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37</a:t>
            </a:fld>
            <a:endParaRPr lang="en-US"/>
          </a:p>
        </p:txBody>
      </p:sp>
    </p:spTree>
    <p:extLst>
      <p:ext uri="{BB962C8B-B14F-4D97-AF65-F5344CB8AC3E}">
        <p14:creationId xmlns:p14="http://schemas.microsoft.com/office/powerpoint/2010/main" val="2356637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38</a:t>
            </a:fld>
            <a:endParaRPr lang="en-US"/>
          </a:p>
        </p:txBody>
      </p:sp>
    </p:spTree>
    <p:extLst>
      <p:ext uri="{BB962C8B-B14F-4D97-AF65-F5344CB8AC3E}">
        <p14:creationId xmlns:p14="http://schemas.microsoft.com/office/powerpoint/2010/main" val="1617122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39</a:t>
            </a:fld>
            <a:endParaRPr lang="en-US"/>
          </a:p>
        </p:txBody>
      </p:sp>
    </p:spTree>
    <p:extLst>
      <p:ext uri="{BB962C8B-B14F-4D97-AF65-F5344CB8AC3E}">
        <p14:creationId xmlns:p14="http://schemas.microsoft.com/office/powerpoint/2010/main" val="3307975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40</a:t>
            </a:fld>
            <a:endParaRPr lang="en-US"/>
          </a:p>
        </p:txBody>
      </p:sp>
    </p:spTree>
    <p:extLst>
      <p:ext uri="{BB962C8B-B14F-4D97-AF65-F5344CB8AC3E}">
        <p14:creationId xmlns:p14="http://schemas.microsoft.com/office/powerpoint/2010/main" val="3285628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42</a:t>
            </a:fld>
            <a:endParaRPr lang="en-US"/>
          </a:p>
        </p:txBody>
      </p:sp>
    </p:spTree>
    <p:extLst>
      <p:ext uri="{BB962C8B-B14F-4D97-AF65-F5344CB8AC3E}">
        <p14:creationId xmlns:p14="http://schemas.microsoft.com/office/powerpoint/2010/main" val="2660600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43</a:t>
            </a:fld>
            <a:endParaRPr lang="en-US"/>
          </a:p>
        </p:txBody>
      </p:sp>
    </p:spTree>
    <p:extLst>
      <p:ext uri="{BB962C8B-B14F-4D97-AF65-F5344CB8AC3E}">
        <p14:creationId xmlns:p14="http://schemas.microsoft.com/office/powerpoint/2010/main" val="373593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7</a:t>
            </a:fld>
            <a:endParaRPr lang="en-US"/>
          </a:p>
        </p:txBody>
      </p:sp>
    </p:spTree>
    <p:extLst>
      <p:ext uri="{BB962C8B-B14F-4D97-AF65-F5344CB8AC3E}">
        <p14:creationId xmlns:p14="http://schemas.microsoft.com/office/powerpoint/2010/main" val="335035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8</a:t>
            </a:fld>
            <a:endParaRPr lang="en-US"/>
          </a:p>
        </p:txBody>
      </p:sp>
    </p:spTree>
    <p:extLst>
      <p:ext uri="{BB962C8B-B14F-4D97-AF65-F5344CB8AC3E}">
        <p14:creationId xmlns:p14="http://schemas.microsoft.com/office/powerpoint/2010/main" val="913263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9</a:t>
            </a:fld>
            <a:endParaRPr lang="en-US"/>
          </a:p>
        </p:txBody>
      </p:sp>
    </p:spTree>
    <p:extLst>
      <p:ext uri="{BB962C8B-B14F-4D97-AF65-F5344CB8AC3E}">
        <p14:creationId xmlns:p14="http://schemas.microsoft.com/office/powerpoint/2010/main" val="99522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Windows</a:t>
            </a:r>
            <a:r>
              <a:rPr lang="fr-FR" baseline="0" dirty="0" smtClean="0"/>
              <a:t> Phone, Windows RT, Windows 8+</a:t>
            </a:r>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10</a:t>
            </a:fld>
            <a:endParaRPr lang="en-US"/>
          </a:p>
        </p:txBody>
      </p:sp>
    </p:spTree>
    <p:extLst>
      <p:ext uri="{BB962C8B-B14F-4D97-AF65-F5344CB8AC3E}">
        <p14:creationId xmlns:p14="http://schemas.microsoft.com/office/powerpoint/2010/main" val="2516146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11</a:t>
            </a:fld>
            <a:endParaRPr lang="en-US"/>
          </a:p>
        </p:txBody>
      </p:sp>
    </p:spTree>
    <p:extLst>
      <p:ext uri="{BB962C8B-B14F-4D97-AF65-F5344CB8AC3E}">
        <p14:creationId xmlns:p14="http://schemas.microsoft.com/office/powerpoint/2010/main" val="3060589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a:defRPr/>
            </a:pPr>
            <a:r>
              <a:rPr lang="en-US" smtClean="0"/>
              <a:t>[Title of the course]</a:t>
            </a:r>
            <a:endParaRPr lang="en-US"/>
          </a:p>
        </p:txBody>
      </p:sp>
      <p:sp>
        <p:nvSpPr>
          <p:cNvPr id="5" name="Espace réservé de la date 4"/>
          <p:cNvSpPr>
            <a:spLocks noGrp="1"/>
          </p:cNvSpPr>
          <p:nvPr>
            <p:ph type="dt" idx="11"/>
          </p:nvPr>
        </p:nvSpPr>
        <p:spPr/>
        <p:txBody>
          <a:bodyPr/>
          <a:lstStyle/>
          <a:p>
            <a:fld id="{7EF0411E-54B7-49D7-BF23-01683CC1CD67}" type="datetime1">
              <a:rPr lang="en-US" smtClean="0"/>
              <a:pPr/>
              <a:t>2/28/16</a:t>
            </a:fld>
            <a:endParaRPr lang="en-US"/>
          </a:p>
        </p:txBody>
      </p:sp>
      <p:sp>
        <p:nvSpPr>
          <p:cNvPr id="6" name="Espace réservé du pied de page 5"/>
          <p:cNvSpPr>
            <a:spLocks noGrp="1"/>
          </p:cNvSpPr>
          <p:nvPr>
            <p:ph type="ftr" sz="quarter" idx="12"/>
          </p:nvPr>
        </p:nvSpPr>
        <p:spPr/>
        <p:txBody>
          <a:bodyPr/>
          <a:lstStyle/>
          <a:p>
            <a:r>
              <a:rPr lang="en-US" smtClean="0"/>
              <a:t>Copyright © 2004-2005 NameOfTheOrganization. All rights reserved.</a:t>
            </a:r>
            <a:endParaRPr lang="en-US"/>
          </a:p>
        </p:txBody>
      </p:sp>
      <p:sp>
        <p:nvSpPr>
          <p:cNvPr id="7" name="Espace réservé du numéro de diapositive 6"/>
          <p:cNvSpPr>
            <a:spLocks noGrp="1"/>
          </p:cNvSpPr>
          <p:nvPr>
            <p:ph type="sldNum" sz="quarter" idx="13"/>
          </p:nvPr>
        </p:nvSpPr>
        <p:spPr/>
        <p:txBody>
          <a:bodyPr/>
          <a:lstStyle/>
          <a:p>
            <a:fld id="{F2894214-72F6-4306-9C26-759FB68F50CD}" type="slidenum">
              <a:rPr lang="en-US" smtClean="0"/>
              <a:pPr/>
              <a:t>12</a:t>
            </a:fld>
            <a:endParaRPr lang="en-US"/>
          </a:p>
        </p:txBody>
      </p:sp>
    </p:spTree>
    <p:extLst>
      <p:ext uri="{BB962C8B-B14F-4D97-AF65-F5344CB8AC3E}">
        <p14:creationId xmlns:p14="http://schemas.microsoft.com/office/powerpoint/2010/main" val="351458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775359"/>
            <a:ext cx="7772400" cy="1225021"/>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B40B297-F50D-484C-ACFB-7B14BBEC6D9D}" type="datetimeFigureOut">
              <a:rPr lang="fr-FR"/>
              <a:pPr/>
              <a:t>28/02/2016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35A90ED0-21BE-4D02-8F9A-847F055022D2}" type="slidenum">
              <a:rPr lang="fr-FR"/>
              <a:pPr/>
              <a:t>‹#›</a:t>
            </a:fld>
            <a:endParaRPr lang="fr-FR"/>
          </a:p>
        </p:txBody>
      </p:sp>
    </p:spTree>
    <p:extLst>
      <p:ext uri="{BB962C8B-B14F-4D97-AF65-F5344CB8AC3E}">
        <p14:creationId xmlns:p14="http://schemas.microsoft.com/office/powerpoint/2010/main" val="29944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152C86D-858F-4436-887E-FAA64C472B10}" type="datetimeFigureOut">
              <a:rPr lang="fr-FR"/>
              <a:pPr/>
              <a:t>28/02/2016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C6402C7-27C9-430B-A647-BD0442B840CC}" type="slidenum">
              <a:rPr lang="fr-FR"/>
              <a:pPr/>
              <a:t>‹#›</a:t>
            </a:fld>
            <a:endParaRPr lang="fr-FR"/>
          </a:p>
        </p:txBody>
      </p:sp>
    </p:spTree>
    <p:extLst>
      <p:ext uri="{BB962C8B-B14F-4D97-AF65-F5344CB8AC3E}">
        <p14:creationId xmlns:p14="http://schemas.microsoft.com/office/powerpoint/2010/main" val="377067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28870"/>
            <a:ext cx="2057400" cy="4876271"/>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28870"/>
            <a:ext cx="6019800" cy="4876271"/>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1631552-3809-4475-B076-571F79DD8438}" type="datetimeFigureOut">
              <a:rPr lang="fr-FR"/>
              <a:pPr/>
              <a:t>28/02/2016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1C7DE801-10D8-4981-85E5-572F3102C766}" type="slidenum">
              <a:rPr lang="fr-FR"/>
              <a:pPr/>
              <a:t>‹#›</a:t>
            </a:fld>
            <a:endParaRPr lang="fr-FR"/>
          </a:p>
        </p:txBody>
      </p:sp>
    </p:spTree>
    <p:extLst>
      <p:ext uri="{BB962C8B-B14F-4D97-AF65-F5344CB8AC3E}">
        <p14:creationId xmlns:p14="http://schemas.microsoft.com/office/powerpoint/2010/main" val="301247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5" name="Espace réservé de la date 3"/>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F3536A-E70C-492D-8B6C-9516539BB90B}" type="datetimeFigureOut">
              <a:rPr lang="fr-FR"/>
              <a:pPr/>
              <a:t>28/02/2016</a:t>
            </a:fld>
            <a:endParaRPr lang="fr-FR"/>
          </a:p>
        </p:txBody>
      </p:sp>
      <p:sp>
        <p:nvSpPr>
          <p:cNvPr id="6" name="Espace réservé du pied de page 4"/>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5"/>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2292AB4E-4968-48F9-A167-C51B46BC94FD}" type="slidenum">
              <a:rPr lang="fr-FR"/>
              <a:pPr/>
              <a:t>‹#›</a:t>
            </a:fld>
            <a:endParaRPr lang="fr-FR"/>
          </a:p>
        </p:txBody>
      </p:sp>
    </p:spTree>
    <p:extLst>
      <p:ext uri="{BB962C8B-B14F-4D97-AF65-F5344CB8AC3E}">
        <p14:creationId xmlns:p14="http://schemas.microsoft.com/office/powerpoint/2010/main" val="176867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672419"/>
            <a:ext cx="7772400" cy="1135063"/>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1F0D905-E438-41C5-8546-C118A5946D7D}" type="datetimeFigureOut">
              <a:rPr lang="fr-FR"/>
              <a:pPr/>
              <a:t>28/02/2016</a:t>
            </a:fld>
            <a:endParaRPr lang="fr-FR"/>
          </a:p>
        </p:txBody>
      </p:sp>
      <p:sp>
        <p:nvSpPr>
          <p:cNvPr id="5" name="Espace réservé du pied de page 4"/>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6" name="Espace réservé du numéro de diapositive 5"/>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C1FF16F-B8D2-48F4-BB40-50C6ADBAEB93}" type="slidenum">
              <a:rPr lang="fr-FR"/>
              <a:pPr/>
              <a:t>‹#›</a:t>
            </a:fld>
            <a:endParaRPr lang="fr-FR"/>
          </a:p>
        </p:txBody>
      </p:sp>
    </p:spTree>
    <p:extLst>
      <p:ext uri="{BB962C8B-B14F-4D97-AF65-F5344CB8AC3E}">
        <p14:creationId xmlns:p14="http://schemas.microsoft.com/office/powerpoint/2010/main" val="213350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6" name="Espace réservé de la date 4"/>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456FFFF1-2C65-4327-9840-2B43B23FD6B1}" type="datetimeFigureOut">
              <a:rPr lang="fr-FR"/>
              <a:pPr/>
              <a:t>28/02/2016</a:t>
            </a:fld>
            <a:endParaRPr lang="fr-FR"/>
          </a:p>
        </p:txBody>
      </p:sp>
      <p:sp>
        <p:nvSpPr>
          <p:cNvPr id="7" name="Espace réservé du pied de page 5"/>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9" name="Espace réservé du numéro de diapositive 6"/>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579B318-7D5E-4DF4-970F-6BCF490CBACA}" type="slidenum">
              <a:rPr lang="fr-FR"/>
              <a:pPr/>
              <a:t>‹#›</a:t>
            </a:fld>
            <a:endParaRPr lang="fr-FR"/>
          </a:p>
        </p:txBody>
      </p:sp>
    </p:spTree>
    <p:extLst>
      <p:ext uri="{BB962C8B-B14F-4D97-AF65-F5344CB8AC3E}">
        <p14:creationId xmlns:p14="http://schemas.microsoft.com/office/powerpoint/2010/main" val="17145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10"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8" name="Espace réservé de la date 6"/>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8F6554C8-55AE-4EFB-BB46-A79A617C7A68}" type="datetimeFigureOut">
              <a:rPr lang="fr-FR"/>
              <a:pPr/>
              <a:t>28/02/2016</a:t>
            </a:fld>
            <a:endParaRPr lang="fr-FR"/>
          </a:p>
        </p:txBody>
      </p:sp>
      <p:sp>
        <p:nvSpPr>
          <p:cNvPr id="9" name="Espace réservé du pied de page 7"/>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11" name="Espace réservé du numéro de diapositive 8"/>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F3618072-F17A-45BB-8575-F110F243281F}" type="slidenum">
              <a:rPr lang="fr-FR"/>
              <a:pPr/>
              <a:t>‹#›</a:t>
            </a:fld>
            <a:endParaRPr lang="fr-FR"/>
          </a:p>
        </p:txBody>
      </p:sp>
    </p:spTree>
    <p:extLst>
      <p:ext uri="{BB962C8B-B14F-4D97-AF65-F5344CB8AC3E}">
        <p14:creationId xmlns:p14="http://schemas.microsoft.com/office/powerpoint/2010/main" val="192607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116013" y="337220"/>
            <a:ext cx="7776467" cy="504056"/>
          </a:xfrm>
        </p:spPr>
        <p:txBody>
          <a:bodyPr/>
          <a:lstStyle/>
          <a:p>
            <a:r>
              <a:rPr lang="fr-FR" smtClean="0"/>
              <a:t>Cliquez et modifiez le titre</a:t>
            </a:r>
            <a:endParaRPr lang="fr-FR"/>
          </a:p>
        </p:txBody>
      </p:sp>
      <p:sp>
        <p:nvSpPr>
          <p:cNvPr id="6" name="Content Placeholder 7"/>
          <p:cNvSpPr>
            <a:spLocks noGrp="1"/>
          </p:cNvSpPr>
          <p:nvPr>
            <p:ph sz="quarter" idx="13"/>
          </p:nvPr>
        </p:nvSpPr>
        <p:spPr>
          <a:xfrm>
            <a:off x="1116013" y="0"/>
            <a:ext cx="7777162" cy="336550"/>
          </a:xfrm>
        </p:spPr>
        <p:txBody>
          <a:bodyPr/>
          <a:lstStyle>
            <a:lvl1pPr marL="0" indent="0">
              <a:buNone/>
              <a:defRPr sz="1800"/>
            </a:lvl1pPr>
          </a:lstStyle>
          <a:p>
            <a:pPr lvl="0"/>
            <a:r>
              <a:rPr lang="fr-FR" smtClean="0"/>
              <a:t>Click to edit Master text styles</a:t>
            </a:r>
          </a:p>
        </p:txBody>
      </p:sp>
      <p:sp>
        <p:nvSpPr>
          <p:cNvPr id="4" name="Espace réservé de la date 2"/>
          <p:cNvSpPr>
            <a:spLocks noGrp="1"/>
          </p:cNvSpPr>
          <p:nvPr>
            <p:ph type="dt" sz="half" idx="14"/>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58A0FB1A-DC0F-4BA7-8E04-D8DDB0C51F6A}" type="datetimeFigureOut">
              <a:rPr lang="fr-FR"/>
              <a:pPr/>
              <a:t>28/02/2016</a:t>
            </a:fld>
            <a:endParaRPr lang="fr-FR"/>
          </a:p>
        </p:txBody>
      </p:sp>
      <p:sp>
        <p:nvSpPr>
          <p:cNvPr id="5" name="Espace réservé du pied de page 3"/>
          <p:cNvSpPr>
            <a:spLocks noGrp="1"/>
          </p:cNvSpPr>
          <p:nvPr>
            <p:ph type="ftr" sz="quarter" idx="15"/>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4"/>
          <p:cNvSpPr>
            <a:spLocks noGrp="1"/>
          </p:cNvSpPr>
          <p:nvPr>
            <p:ph type="sldNum" sz="quarter" idx="16"/>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E67239F0-C809-4D9B-BADE-E677263A850B}" type="slidenum">
              <a:rPr lang="fr-FR"/>
              <a:pPr/>
              <a:t>‹#›</a:t>
            </a:fld>
            <a:endParaRPr lang="fr-FR"/>
          </a:p>
        </p:txBody>
      </p:sp>
    </p:spTree>
    <p:extLst>
      <p:ext uri="{BB962C8B-B14F-4D97-AF65-F5344CB8AC3E}">
        <p14:creationId xmlns:p14="http://schemas.microsoft.com/office/powerpoint/2010/main" val="1553170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B55CAE2-4705-4758-B174-288BF2998352}" type="datetimeFigureOut">
              <a:rPr lang="fr-FR"/>
              <a:pPr/>
              <a:t>28/02/2016</a:t>
            </a:fld>
            <a:endParaRPr lang="fr-FR"/>
          </a:p>
        </p:txBody>
      </p:sp>
      <p:sp>
        <p:nvSpPr>
          <p:cNvPr id="3" name="Espace réservé du pied de page 2"/>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4" name="Espace réservé du numéro de diapositive 3"/>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0788FAD3-7D0D-492B-87C9-E1D04BF51D86}" type="slidenum">
              <a:rPr lang="fr-FR"/>
              <a:pPr/>
              <a:t>‹#›</a:t>
            </a:fld>
            <a:endParaRPr lang="fr-FR"/>
          </a:p>
        </p:txBody>
      </p:sp>
    </p:spTree>
    <p:extLst>
      <p:ext uri="{BB962C8B-B14F-4D97-AF65-F5344CB8AC3E}">
        <p14:creationId xmlns:p14="http://schemas.microsoft.com/office/powerpoint/2010/main" val="413299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27541"/>
            <a:ext cx="3008313" cy="968376"/>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27546"/>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1"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A7A2DD87-EF16-4542-8E2C-04CB6C2EC50F}" type="datetimeFigureOut">
              <a:rPr lang="fr-FR"/>
              <a:pPr/>
              <a:t>28/02/2016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66398663-00F0-4FB6-95EF-D9E088BC8153}" type="slidenum">
              <a:rPr lang="fr-FR"/>
              <a:pPr/>
              <a:t>‹#›</a:t>
            </a:fld>
            <a:endParaRPr lang="fr-FR"/>
          </a:p>
        </p:txBody>
      </p:sp>
    </p:spTree>
    <p:extLst>
      <p:ext uri="{BB962C8B-B14F-4D97-AF65-F5344CB8AC3E}">
        <p14:creationId xmlns:p14="http://schemas.microsoft.com/office/powerpoint/2010/main" val="50623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000500"/>
            <a:ext cx="5486400" cy="472283"/>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472786"/>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a:xfrm>
            <a:off x="457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977BE084-309E-469E-847E-32D69B823DBE}" type="datetimeFigureOut">
              <a:rPr lang="fr-FR"/>
              <a:pPr/>
              <a:t>28/02/2016</a:t>
            </a:fld>
            <a:endParaRPr lang="fr-FR"/>
          </a:p>
        </p:txBody>
      </p:sp>
      <p:sp>
        <p:nvSpPr>
          <p:cNvPr id="6" name="Espace réservé du pied de page 5"/>
          <p:cNvSpPr>
            <a:spLocks noGrp="1"/>
          </p:cNvSpPr>
          <p:nvPr>
            <p:ph type="ftr" sz="quarter" idx="11"/>
          </p:nvPr>
        </p:nvSpPr>
        <p:spPr>
          <a:xfrm>
            <a:off x="3124200" y="5297488"/>
            <a:ext cx="2895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Copyright © 2004-2005 NameOfTheOrganization.  All rights reserved.</a:t>
            </a:r>
          </a:p>
        </p:txBody>
      </p:sp>
      <p:sp>
        <p:nvSpPr>
          <p:cNvPr id="7" name="Espace réservé du numéro de diapositive 6"/>
          <p:cNvSpPr>
            <a:spLocks noGrp="1"/>
          </p:cNvSpPr>
          <p:nvPr>
            <p:ph type="sldNum" sz="quarter" idx="12"/>
          </p:nvPr>
        </p:nvSpPr>
        <p:spPr>
          <a:xfrm>
            <a:off x="6553200" y="5297488"/>
            <a:ext cx="2133600" cy="303212"/>
          </a:xfrm>
          <a:prstGeom prst="rect">
            <a:avLst/>
          </a:prstGeom>
        </p:spPr>
        <p:txBody>
          <a:bodyPr vert="horz" wrap="square" lIns="91440" tIns="45720" rIns="91440" bIns="45720" numCol="1" anchor="t" anchorCtr="0" compatLnSpc="1">
            <a:prstTxWarp prst="textNoShape">
              <a:avLst/>
            </a:prstTxWarp>
          </a:bodyPr>
          <a:lstStyle>
            <a:lvl1pPr>
              <a:defRPr/>
            </a:lvl1pPr>
          </a:lstStyle>
          <a:p>
            <a:fld id="{7075C14B-8D76-4463-8862-8299E72AFFA4}" type="slidenum">
              <a:rPr lang="fr-FR"/>
              <a:pPr/>
              <a:t>‹#›</a:t>
            </a:fld>
            <a:endParaRPr lang="fr-FR"/>
          </a:p>
        </p:txBody>
      </p:sp>
    </p:spTree>
    <p:extLst>
      <p:ext uri="{BB962C8B-B14F-4D97-AF65-F5344CB8AC3E}">
        <p14:creationId xmlns:p14="http://schemas.microsoft.com/office/powerpoint/2010/main" val="22627940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Image 4" descr="CarteDuMonde_AvecPoint.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148263" y="0"/>
            <a:ext cx="4002087" cy="1990725"/>
          </a:xfrm>
          <a:prstGeom prst="rect">
            <a:avLst/>
          </a:prstGeom>
          <a:noFill/>
          <a:ln>
            <a:noFill/>
          </a:ln>
          <a:extLst>
            <a:ext uri="{909E8E84-426E-40dd-AFC4-6F175D3DCCD1}">
              <a14:hiddenFill xmlns="" xmlns:a14="http://schemas.microsoft.com/office/drawing/2010/main">
                <a:solidFill>
                  <a:srgbClr val="FFFFFF">
                    <a:alpha val="72940"/>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Espace réservé du titre 1"/>
          <p:cNvSpPr>
            <a:spLocks noGrp="1"/>
          </p:cNvSpPr>
          <p:nvPr>
            <p:ph type="title"/>
          </p:nvPr>
        </p:nvSpPr>
        <p:spPr bwMode="auto">
          <a:xfrm>
            <a:off x="1116013" y="336550"/>
            <a:ext cx="7777162"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Cliquez et modifiez le titre</a:t>
            </a:r>
          </a:p>
        </p:txBody>
      </p:sp>
      <p:sp>
        <p:nvSpPr>
          <p:cNvPr id="1028" name="Espace réservé du texte 2"/>
          <p:cNvSpPr>
            <a:spLocks noGrp="1"/>
          </p:cNvSpPr>
          <p:nvPr>
            <p:ph type="body" idx="1"/>
          </p:nvPr>
        </p:nvSpPr>
        <p:spPr bwMode="auto">
          <a:xfrm>
            <a:off x="457200" y="1128713"/>
            <a:ext cx="8435975" cy="423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2" name="Rectangle 1"/>
          <p:cNvSpPr>
            <a:spLocks noChangeArrowheads="1"/>
          </p:cNvSpPr>
          <p:nvPr userDrawn="1"/>
        </p:nvSpPr>
        <p:spPr bwMode="auto">
          <a:xfrm>
            <a:off x="0" y="5329238"/>
            <a:ext cx="9144000" cy="407987"/>
          </a:xfrm>
          <a:prstGeom prst="rect">
            <a:avLst/>
          </a:prstGeom>
          <a:solidFill>
            <a:schemeClr val="tx1"/>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r>
              <a:rPr lang="fr-FR" sz="900">
                <a:solidFill>
                  <a:srgbClr val="FFFFFF"/>
                </a:solidFill>
                <a:latin typeface="Calibri" pitchFamily="34" charset="0"/>
              </a:rPr>
              <a:t>© SUPINFO International University – http://www.supinfo.com</a:t>
            </a:r>
          </a:p>
        </p:txBody>
      </p:sp>
      <p:pic>
        <p:nvPicPr>
          <p:cNvPr id="1030" name="Image 2"/>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740650" y="5305425"/>
            <a:ext cx="1362075" cy="43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l" defTabSz="457200" rtl="0" eaLnBrk="0" fontAlgn="base" hangingPunct="0">
        <a:spcBef>
          <a:spcPct val="0"/>
        </a:spcBef>
        <a:spcAft>
          <a:spcPct val="0"/>
        </a:spcAft>
        <a:defRPr sz="36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600" b="1">
          <a:solidFill>
            <a:schemeClr val="tx1"/>
          </a:solidFill>
          <a:latin typeface="Calibri" charset="0"/>
          <a:ea typeface="ＭＳ Ｐゴシック" charset="0"/>
          <a:cs typeface="ＭＳ Ｐゴシック" charset="0"/>
        </a:defRPr>
      </a:lvl5pPr>
      <a:lvl6pPr marL="4572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l"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18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msdn.microsoft.com/fr-fr/library/windows/apps/hh465424.aspx"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898525" y="2603500"/>
            <a:ext cx="7916863" cy="2308324"/>
          </a:xfrm>
          <a:prstGeom prst="rect">
            <a:avLst/>
          </a:prstGeom>
          <a:noFill/>
        </p:spPr>
        <p:txBody>
          <a:bodyPr>
            <a:spAutoFit/>
          </a:bodyPr>
          <a:lstStyle/>
          <a:p>
            <a:pPr>
              <a:defRPr/>
            </a:pPr>
            <a:r>
              <a:rPr lang="en-US" sz="3200" dirty="0" smtClean="0">
                <a:latin typeface="Myriad Pro"/>
                <a:ea typeface="MS PGothic" charset="0"/>
                <a:cs typeface="Myriad Pro"/>
              </a:rPr>
              <a:t>Introduction – Modern UI Apps</a:t>
            </a:r>
          </a:p>
          <a:p>
            <a:pPr>
              <a:defRPr/>
            </a:pPr>
            <a:endParaRPr lang="en-US" dirty="0" smtClean="0">
              <a:solidFill>
                <a:schemeClr val="tx1">
                  <a:lumMod val="95000"/>
                  <a:lumOff val="5000"/>
                </a:schemeClr>
              </a:solidFill>
              <a:latin typeface="Verdana" charset="0"/>
              <a:ea typeface="ＭＳ Ｐゴシック" charset="0"/>
              <a:cs typeface="ＭＳ Ｐゴシック" charset="0"/>
            </a:endParaRPr>
          </a:p>
          <a:p>
            <a:pPr>
              <a:defRPr/>
            </a:pPr>
            <a:r>
              <a:rPr lang="en-US" dirty="0" smtClean="0">
                <a:solidFill>
                  <a:schemeClr val="tx1">
                    <a:lumMod val="95000"/>
                    <a:lumOff val="5000"/>
                  </a:schemeClr>
                </a:solidFill>
                <a:latin typeface="Verdana" charset="0"/>
                <a:ea typeface="ＭＳ Ｐゴシック" charset="0"/>
                <a:cs typeface="ＭＳ Ｐゴシック" charset="0"/>
              </a:rPr>
              <a:t>4NET</a:t>
            </a:r>
          </a:p>
          <a:p>
            <a:pPr>
              <a:defRPr/>
            </a:pPr>
            <a:endParaRPr lang="en-US" sz="14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4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endParaRPr lang="en-US" sz="1200" dirty="0" smtClean="0">
              <a:solidFill>
                <a:schemeClr val="tx1">
                  <a:lumMod val="95000"/>
                  <a:lumOff val="5000"/>
                </a:schemeClr>
              </a:solidFill>
              <a:latin typeface="Verdana" charset="0"/>
              <a:ea typeface="ＭＳ Ｐゴシック" charset="0"/>
              <a:cs typeface="ＭＳ Ｐゴシック" charset="0"/>
            </a:endParaRPr>
          </a:p>
          <a:p>
            <a:pPr>
              <a:defRPr/>
            </a:pPr>
            <a:r>
              <a:rPr lang="en-US" sz="1200" dirty="0" smtClean="0">
                <a:solidFill>
                  <a:schemeClr val="tx1">
                    <a:lumMod val="95000"/>
                    <a:lumOff val="5000"/>
                  </a:schemeClr>
                </a:solidFill>
                <a:latin typeface="Verdana" charset="0"/>
                <a:ea typeface="ＭＳ Ｐゴシック" charset="0"/>
                <a:cs typeface="ＭＳ Ｐゴシック" charset="0"/>
              </a:rPr>
              <a:t>SUPINFO Official Document</a:t>
            </a:r>
            <a:endParaRPr lang="en-US" sz="1200" dirty="0">
              <a:solidFill>
                <a:schemeClr val="tx1">
                  <a:lumMod val="95000"/>
                  <a:lumOff val="5000"/>
                </a:schemeClr>
              </a:solidFill>
              <a:latin typeface="Verdana" charset="0"/>
              <a:ea typeface="ＭＳ Ｐゴシック" charset="0"/>
              <a:cs typeface="ＭＳ Ｐゴシック" charset="0"/>
            </a:endParaRPr>
          </a:p>
        </p:txBody>
      </p:sp>
      <p:pic>
        <p:nvPicPr>
          <p:cNvPr id="2" name="Image 1"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25" y="121196"/>
            <a:ext cx="3065323" cy="162092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smtClean="0">
                <a:ea typeface="ＭＳ Ｐゴシック" pitchFamily="34" charset="-128"/>
              </a:rPr>
              <a:t>Universal Apps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marL="0" lvl="0" indent="0" algn="ctr">
              <a:spcAft>
                <a:spcPts val="1200"/>
              </a:spcAft>
              <a:buNone/>
            </a:pPr>
            <a:endParaRPr lang="fr-FR" i="1" dirty="0" smtClean="0">
              <a:latin typeface="+mj-lt"/>
            </a:endParaRPr>
          </a:p>
          <a:p>
            <a:pPr marL="0" lvl="0" indent="0" algn="ctr">
              <a:spcAft>
                <a:spcPts val="1200"/>
              </a:spcAft>
              <a:buNone/>
            </a:pPr>
            <a:r>
              <a:rPr lang="fr-FR" i="1" dirty="0" smtClean="0">
                <a:latin typeface="+mj-lt"/>
              </a:rPr>
              <a:t>Universal Apps </a:t>
            </a:r>
            <a:r>
              <a:rPr lang="fr-FR" i="1" dirty="0" err="1" smtClean="0">
                <a:latin typeface="+mj-lt"/>
              </a:rPr>
              <a:t>allow</a:t>
            </a:r>
            <a:r>
              <a:rPr lang="fr-FR" i="1" dirty="0" smtClean="0">
                <a:latin typeface="+mj-lt"/>
              </a:rPr>
              <a:t> </a:t>
            </a:r>
            <a:r>
              <a:rPr lang="fr-FR" i="1" dirty="0" err="1" smtClean="0">
                <a:latin typeface="+mj-lt"/>
              </a:rPr>
              <a:t>developers</a:t>
            </a:r>
            <a:r>
              <a:rPr lang="fr-FR" i="1" dirty="0" smtClean="0">
                <a:latin typeface="+mj-lt"/>
              </a:rPr>
              <a:t> to </a:t>
            </a:r>
            <a:br>
              <a:rPr lang="fr-FR" i="1" dirty="0" smtClean="0">
                <a:latin typeface="+mj-lt"/>
              </a:rPr>
            </a:br>
            <a:r>
              <a:rPr lang="fr-FR" i="1" dirty="0" err="1" smtClean="0">
                <a:latin typeface="+mj-lt"/>
              </a:rPr>
              <a:t>create</a:t>
            </a:r>
            <a:r>
              <a:rPr lang="fr-FR" i="1" dirty="0" smtClean="0">
                <a:latin typeface="+mj-lt"/>
              </a:rPr>
              <a:t> applications </a:t>
            </a:r>
            <a:r>
              <a:rPr lang="fr-FR" i="1" dirty="0" err="1" smtClean="0">
                <a:latin typeface="+mj-lt"/>
              </a:rPr>
              <a:t>working</a:t>
            </a:r>
            <a:r>
              <a:rPr lang="fr-FR" i="1" dirty="0" smtClean="0">
                <a:latin typeface="+mj-lt"/>
              </a:rPr>
              <a:t> on </a:t>
            </a:r>
            <a:br>
              <a:rPr lang="fr-FR" i="1" dirty="0" smtClean="0">
                <a:latin typeface="+mj-lt"/>
              </a:rPr>
            </a:br>
            <a:r>
              <a:rPr lang="fr-FR" i="1" dirty="0" err="1" smtClean="0">
                <a:latin typeface="+mj-lt"/>
              </a:rPr>
              <a:t>every</a:t>
            </a:r>
            <a:r>
              <a:rPr lang="fr-FR" i="1" dirty="0" smtClean="0">
                <a:latin typeface="+mj-lt"/>
              </a:rPr>
              <a:t> </a:t>
            </a:r>
            <a:r>
              <a:rPr lang="fr-FR" i="1" dirty="0" err="1" smtClean="0">
                <a:latin typeface="+mj-lt"/>
              </a:rPr>
              <a:t>device</a:t>
            </a:r>
            <a:r>
              <a:rPr lang="fr-FR" i="1" dirty="0" smtClean="0">
                <a:latin typeface="+mj-lt"/>
              </a:rPr>
              <a:t> </a:t>
            </a:r>
            <a:r>
              <a:rPr lang="fr-FR" i="1" dirty="0" err="1" smtClean="0">
                <a:latin typeface="+mj-lt"/>
              </a:rPr>
              <a:t>embedding</a:t>
            </a:r>
            <a:r>
              <a:rPr lang="fr-FR" i="1" dirty="0" smtClean="0">
                <a:latin typeface="+mj-lt"/>
              </a:rPr>
              <a:t> a Microsoft operating system.</a:t>
            </a:r>
          </a:p>
          <a:p>
            <a:pPr marL="0" lvl="0" indent="0" algn="ctr">
              <a:spcAft>
                <a:spcPts val="1200"/>
              </a:spcAft>
              <a:buNone/>
            </a:pPr>
            <a:r>
              <a:rPr lang="fr-FR" i="1" dirty="0" smtClean="0">
                <a:latin typeface="+mj-lt"/>
              </a:rPr>
              <a:t> </a:t>
            </a:r>
            <a:r>
              <a:rPr lang="fr-FR" i="1" dirty="0" err="1" smtClean="0">
                <a:latin typeface="+mj-lt"/>
              </a:rPr>
              <a:t>It’s</a:t>
            </a:r>
            <a:r>
              <a:rPr lang="fr-FR" i="1" dirty="0" smtClean="0">
                <a:latin typeface="+mj-lt"/>
              </a:rPr>
              <a:t> </a:t>
            </a:r>
            <a:r>
              <a:rPr lang="fr-FR" i="1" dirty="0" err="1" smtClean="0">
                <a:latin typeface="+mj-lt"/>
              </a:rPr>
              <a:t>fully</a:t>
            </a:r>
            <a:r>
              <a:rPr lang="fr-FR" i="1" dirty="0" smtClean="0">
                <a:latin typeface="+mj-lt"/>
              </a:rPr>
              <a:t> </a:t>
            </a:r>
            <a:r>
              <a:rPr lang="fr-FR" i="1" dirty="0" err="1" smtClean="0">
                <a:latin typeface="+mj-lt"/>
              </a:rPr>
              <a:t>independant</a:t>
            </a:r>
            <a:r>
              <a:rPr lang="fr-FR" i="1" dirty="0" smtClean="0">
                <a:latin typeface="+mj-lt"/>
              </a:rPr>
              <a:t> of input </a:t>
            </a:r>
            <a:r>
              <a:rPr lang="fr-FR" i="1" dirty="0" err="1" smtClean="0">
                <a:latin typeface="+mj-lt"/>
              </a:rPr>
              <a:t>methods</a:t>
            </a:r>
            <a:r>
              <a:rPr lang="fr-FR" i="1" dirty="0" smtClean="0">
                <a:latin typeface="+mj-lt"/>
              </a:rPr>
              <a:t> (</a:t>
            </a:r>
            <a:r>
              <a:rPr lang="fr-FR" i="1" dirty="0" err="1" smtClean="0">
                <a:latin typeface="+mj-lt"/>
              </a:rPr>
              <a:t>gestures</a:t>
            </a:r>
            <a:r>
              <a:rPr lang="fr-FR" i="1" dirty="0" smtClean="0">
                <a:latin typeface="+mj-lt"/>
              </a:rPr>
              <a:t>/mouse/keyboard)</a:t>
            </a:r>
            <a:endParaRPr lang="en-US" i="1"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14733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Still</a:t>
            </a:r>
            <a:r>
              <a:rPr lang="fr-FR" dirty="0" smtClean="0">
                <a:ea typeface="ＭＳ Ｐゴシック" pitchFamily="34" charset="-128"/>
              </a:rPr>
              <a:t> .NET Framework</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fr-FR" dirty="0" err="1" smtClean="0">
                <a:latin typeface="+mj-lt"/>
              </a:rPr>
              <a:t>Many</a:t>
            </a:r>
            <a:r>
              <a:rPr lang="fr-FR" dirty="0" smtClean="0">
                <a:latin typeface="+mj-lt"/>
              </a:rPr>
              <a:t> </a:t>
            </a:r>
            <a:r>
              <a:rPr lang="fr-FR" dirty="0" err="1" smtClean="0">
                <a:latin typeface="+mj-lt"/>
              </a:rPr>
              <a:t>languages</a:t>
            </a:r>
            <a:r>
              <a:rPr lang="fr-FR" dirty="0" smtClean="0">
                <a:latin typeface="+mj-lt"/>
              </a:rPr>
              <a:t> to </a:t>
            </a:r>
            <a:r>
              <a:rPr lang="fr-FR" dirty="0" err="1" smtClean="0">
                <a:latin typeface="+mj-lt"/>
              </a:rPr>
              <a:t>develop</a:t>
            </a:r>
            <a:r>
              <a:rPr lang="fr-FR" dirty="0" smtClean="0">
                <a:latin typeface="+mj-lt"/>
              </a:rPr>
              <a:t> Universal Apps</a:t>
            </a:r>
          </a:p>
          <a:p>
            <a:pPr lvl="0">
              <a:spcAft>
                <a:spcPts val="1200"/>
              </a:spcAft>
            </a:pPr>
            <a:endParaRPr lang="fr-FR" dirty="0">
              <a:latin typeface="+mj-lt"/>
            </a:endParaRPr>
          </a:p>
          <a:p>
            <a:pPr lvl="0">
              <a:spcAft>
                <a:spcPts val="1200"/>
              </a:spcAft>
            </a:pPr>
            <a:r>
              <a:rPr lang="fr-FR" dirty="0" err="1" smtClean="0">
                <a:latin typeface="+mj-lt"/>
              </a:rPr>
              <a:t>Still</a:t>
            </a:r>
            <a:r>
              <a:rPr lang="fr-FR" dirty="0" smtClean="0">
                <a:latin typeface="+mj-lt"/>
              </a:rPr>
              <a:t> </a:t>
            </a:r>
            <a:r>
              <a:rPr lang="fr-FR" dirty="0" err="1" smtClean="0">
                <a:latin typeface="+mj-lt"/>
              </a:rPr>
              <a:t>compiled</a:t>
            </a:r>
            <a:r>
              <a:rPr lang="fr-FR" dirty="0" smtClean="0">
                <a:latin typeface="+mj-lt"/>
              </a:rPr>
              <a:t> to </a:t>
            </a:r>
            <a:r>
              <a:rPr lang="fr-FR" dirty="0" err="1" smtClean="0">
                <a:latin typeface="+mj-lt"/>
              </a:rPr>
              <a:t>create</a:t>
            </a:r>
            <a:r>
              <a:rPr lang="fr-FR" dirty="0" smtClean="0">
                <a:latin typeface="+mj-lt"/>
              </a:rPr>
              <a:t> </a:t>
            </a:r>
            <a:r>
              <a:rPr lang="fr-FR" dirty="0" err="1" smtClean="0">
                <a:latin typeface="+mj-lt"/>
              </a:rPr>
              <a:t>equivalent</a:t>
            </a:r>
            <a:r>
              <a:rPr lang="fr-FR" dirty="0" smtClean="0">
                <a:latin typeface="+mj-lt"/>
              </a:rPr>
              <a:t> applications</a:t>
            </a:r>
          </a:p>
          <a:p>
            <a:pPr lvl="0">
              <a:spcAft>
                <a:spcPts val="1200"/>
              </a:spcAft>
            </a:pPr>
            <a:endParaRPr lang="fr-FR" dirty="0">
              <a:latin typeface="+mj-lt"/>
            </a:endParaRPr>
          </a:p>
          <a:p>
            <a:pPr lvl="0">
              <a:spcAft>
                <a:spcPts val="1200"/>
              </a:spcAft>
            </a:pPr>
            <a:r>
              <a:rPr lang="fr-FR" dirty="0" err="1" smtClean="0">
                <a:latin typeface="+mj-lt"/>
              </a:rPr>
              <a:t>Choose</a:t>
            </a:r>
            <a:r>
              <a:rPr lang="fr-FR" dirty="0" smtClean="0">
                <a:latin typeface="+mj-lt"/>
              </a:rPr>
              <a:t> </a:t>
            </a:r>
            <a:r>
              <a:rPr lang="fr-FR" dirty="0" err="1" smtClean="0">
                <a:latin typeface="+mj-lt"/>
              </a:rPr>
              <a:t>your</a:t>
            </a:r>
            <a:r>
              <a:rPr lang="fr-FR" dirty="0" smtClean="0">
                <a:latin typeface="+mj-lt"/>
              </a:rPr>
              <a:t> </a:t>
            </a:r>
            <a:r>
              <a:rPr lang="fr-FR" dirty="0" err="1" smtClean="0">
                <a:latin typeface="+mj-lt"/>
              </a:rPr>
              <a:t>weapon</a:t>
            </a:r>
            <a:r>
              <a:rPr lang="fr-FR" dirty="0" smtClean="0">
                <a:latin typeface="+mj-lt"/>
              </a:rPr>
              <a:t> and </a:t>
            </a:r>
            <a:r>
              <a:rPr lang="fr-FR" dirty="0" err="1" smtClean="0">
                <a:latin typeface="+mj-lt"/>
              </a:rPr>
              <a:t>start</a:t>
            </a:r>
            <a:r>
              <a:rPr lang="fr-FR" dirty="0" smtClean="0">
                <a:latin typeface="+mj-lt"/>
              </a:rPr>
              <a:t> to </a:t>
            </a:r>
            <a:r>
              <a:rPr lang="fr-FR" dirty="0" err="1" smtClean="0">
                <a:latin typeface="+mj-lt"/>
              </a:rPr>
              <a:t>develop</a:t>
            </a:r>
            <a:r>
              <a:rPr lang="fr-FR" dirty="0" smtClean="0">
                <a:latin typeface="+mj-lt"/>
              </a:rPr>
              <a:t>!</a:t>
            </a: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23203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smtClean="0">
                <a:ea typeface="ＭＳ Ｐゴシック" pitchFamily="34" charset="-128"/>
              </a:rPr>
              <a:t>Universal Apps Dev Platform</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Group 18"/>
          <p:cNvGrpSpPr/>
          <p:nvPr/>
        </p:nvGrpSpPr>
        <p:grpSpPr>
          <a:xfrm>
            <a:off x="381784" y="1129658"/>
            <a:ext cx="8366680" cy="3960090"/>
            <a:chOff x="381784" y="1129658"/>
            <a:chExt cx="8366680" cy="3960090"/>
          </a:xfrm>
        </p:grpSpPr>
        <p:sp>
          <p:nvSpPr>
            <p:cNvPr id="10" name="Rectangle 9"/>
            <p:cNvSpPr/>
            <p:nvPr/>
          </p:nvSpPr>
          <p:spPr>
            <a:xfrm>
              <a:off x="395536" y="4585692"/>
              <a:ext cx="8352928" cy="504056"/>
            </a:xfrm>
            <a:prstGeom prst="rect">
              <a:avLst/>
            </a:prstGeom>
            <a:solidFill>
              <a:srgbClr val="45D723"/>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latin typeface="Calibri Light" panose="020F0302020204030204" pitchFamily="34" charset="0"/>
                </a:rPr>
                <a:t>Windows </a:t>
              </a:r>
              <a:r>
                <a:rPr lang="fr-FR" sz="2800" dirty="0" err="1" smtClean="0">
                  <a:latin typeface="Calibri Light" panose="020F0302020204030204" pitchFamily="34" charset="0"/>
                </a:rPr>
                <a:t>Core</a:t>
              </a:r>
              <a:r>
                <a:rPr lang="fr-FR" sz="2800" dirty="0" smtClean="0">
                  <a:latin typeface="Calibri Light" panose="020F0302020204030204" pitchFamily="34" charset="0"/>
                </a:rPr>
                <a:t> OS Services</a:t>
              </a:r>
              <a:endParaRPr lang="fr-FR" sz="2800" dirty="0">
                <a:latin typeface="Calibri Light" panose="020F0302020204030204" pitchFamily="34" charset="0"/>
              </a:endParaRPr>
            </a:p>
          </p:txBody>
        </p:sp>
        <p:grpSp>
          <p:nvGrpSpPr>
            <p:cNvPr id="11" name="Group 8"/>
            <p:cNvGrpSpPr/>
            <p:nvPr/>
          </p:nvGrpSpPr>
          <p:grpSpPr>
            <a:xfrm>
              <a:off x="381784" y="1131888"/>
              <a:ext cx="5774392" cy="3408970"/>
              <a:chOff x="381784" y="1131888"/>
              <a:chExt cx="5774392" cy="3408970"/>
            </a:xfrm>
          </p:grpSpPr>
          <p:sp>
            <p:nvSpPr>
              <p:cNvPr id="22" name="Rectangle 21"/>
              <p:cNvSpPr/>
              <p:nvPr/>
            </p:nvSpPr>
            <p:spPr>
              <a:xfrm>
                <a:off x="394878" y="3145532"/>
                <a:ext cx="5759127"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fr-FR" sz="2400" dirty="0" err="1" smtClean="0">
                    <a:latin typeface="Calibri Light" panose="020F0302020204030204" pitchFamily="34" charset="0"/>
                  </a:rPr>
                  <a:t>WinRT</a:t>
                </a:r>
                <a:r>
                  <a:rPr lang="fr-FR" sz="2400" dirty="0" smtClean="0">
                    <a:latin typeface="Calibri Light" panose="020F0302020204030204" pitchFamily="34" charset="0"/>
                  </a:rPr>
                  <a:t> APIs</a:t>
                </a:r>
                <a:endParaRPr lang="fr-FR" sz="2400" dirty="0">
                  <a:latin typeface="Calibri Light" panose="020F0302020204030204" pitchFamily="34" charset="0"/>
                </a:endParaRPr>
              </a:p>
            </p:txBody>
          </p:sp>
          <p:sp>
            <p:nvSpPr>
              <p:cNvPr id="23" name="Rectangle 22"/>
              <p:cNvSpPr/>
              <p:nvPr/>
            </p:nvSpPr>
            <p:spPr>
              <a:xfrm>
                <a:off x="488122" y="4123824"/>
                <a:ext cx="5572639" cy="330011"/>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smtClean="0">
                    <a:latin typeface="Calibri Light" panose="020F0302020204030204" pitchFamily="34" charset="0"/>
                  </a:rPr>
                  <a:t>Application Model</a:t>
                </a:r>
                <a:endParaRPr lang="fr-FR" sz="1600" dirty="0">
                  <a:latin typeface="Calibri Light" panose="020F0302020204030204" pitchFamily="34" charset="0"/>
                </a:endParaRPr>
              </a:p>
            </p:txBody>
          </p:sp>
          <p:sp>
            <p:nvSpPr>
              <p:cNvPr id="24" name="Rectangle 23"/>
              <p:cNvSpPr/>
              <p:nvPr/>
            </p:nvSpPr>
            <p:spPr>
              <a:xfrm>
                <a:off x="488122" y="3570031"/>
                <a:ext cx="1830715" cy="508959"/>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smtClean="0">
                    <a:latin typeface="Calibri Light" panose="020F0302020204030204" pitchFamily="34" charset="0"/>
                  </a:rPr>
                  <a:t>Communication &amp; Data</a:t>
                </a:r>
                <a:endParaRPr lang="fr-FR" sz="1600" dirty="0">
                  <a:latin typeface="Calibri Light" panose="020F0302020204030204" pitchFamily="34" charset="0"/>
                </a:endParaRPr>
              </a:p>
            </p:txBody>
          </p:sp>
          <p:sp>
            <p:nvSpPr>
              <p:cNvPr id="25" name="Rectangle 24"/>
              <p:cNvSpPr/>
              <p:nvPr/>
            </p:nvSpPr>
            <p:spPr>
              <a:xfrm>
                <a:off x="2359084" y="3562708"/>
                <a:ext cx="1830715" cy="508959"/>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err="1" smtClean="0">
                    <a:latin typeface="Calibri Light" panose="020F0302020204030204" pitchFamily="34" charset="0"/>
                  </a:rPr>
                  <a:t>Graphics</a:t>
                </a:r>
                <a:r>
                  <a:rPr lang="fr-FR" sz="1600" dirty="0" smtClean="0">
                    <a:latin typeface="Calibri Light" panose="020F0302020204030204" pitchFamily="34" charset="0"/>
                  </a:rPr>
                  <a:t> &amp; Media</a:t>
                </a:r>
                <a:endParaRPr lang="fr-FR" sz="1600" dirty="0">
                  <a:latin typeface="Calibri Light" panose="020F0302020204030204" pitchFamily="34" charset="0"/>
                </a:endParaRPr>
              </a:p>
            </p:txBody>
          </p:sp>
          <p:sp>
            <p:nvSpPr>
              <p:cNvPr id="26" name="Rectangle 25"/>
              <p:cNvSpPr/>
              <p:nvPr/>
            </p:nvSpPr>
            <p:spPr>
              <a:xfrm>
                <a:off x="4230046" y="3562707"/>
                <a:ext cx="1830715" cy="508959"/>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err="1" smtClean="0">
                    <a:latin typeface="Calibri Light" panose="020F0302020204030204" pitchFamily="34" charset="0"/>
                  </a:rPr>
                  <a:t>Devices</a:t>
                </a:r>
                <a:r>
                  <a:rPr lang="fr-FR" sz="1600" dirty="0" smtClean="0">
                    <a:latin typeface="Calibri Light" panose="020F0302020204030204" pitchFamily="34" charset="0"/>
                  </a:rPr>
                  <a:t> &amp; Printing</a:t>
                </a:r>
                <a:endParaRPr lang="fr-FR" sz="1600" dirty="0">
                  <a:latin typeface="Calibri Light" panose="020F0302020204030204" pitchFamily="34" charset="0"/>
                </a:endParaRPr>
              </a:p>
            </p:txBody>
          </p:sp>
          <p:sp>
            <p:nvSpPr>
              <p:cNvPr id="27" name="Rectangle 26"/>
              <p:cNvSpPr/>
              <p:nvPr/>
            </p:nvSpPr>
            <p:spPr>
              <a:xfrm>
                <a:off x="381784" y="1706417"/>
                <a:ext cx="1778547"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fr-FR" sz="2400" dirty="0" smtClean="0">
                    <a:latin typeface="Calibri Light" panose="020F0302020204030204" pitchFamily="34" charset="0"/>
                  </a:rPr>
                  <a:t>C</a:t>
                </a:r>
              </a:p>
              <a:p>
                <a:pPr algn="ctr"/>
                <a:r>
                  <a:rPr lang="fr-FR" sz="2400" dirty="0" smtClean="0">
                    <a:latin typeface="Calibri Light" panose="020F0302020204030204" pitchFamily="34" charset="0"/>
                  </a:rPr>
                  <a:t>C#</a:t>
                </a:r>
                <a:endParaRPr lang="fr-FR" sz="2400" dirty="0">
                  <a:latin typeface="Calibri Light" panose="020F0302020204030204" pitchFamily="34" charset="0"/>
                </a:endParaRPr>
              </a:p>
            </p:txBody>
          </p:sp>
          <p:sp>
            <p:nvSpPr>
              <p:cNvPr id="28" name="Rectangle 27"/>
              <p:cNvSpPr/>
              <p:nvPr/>
            </p:nvSpPr>
            <p:spPr>
              <a:xfrm>
                <a:off x="2205198" y="1701069"/>
                <a:ext cx="1778547"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fr-FR" sz="2400" dirty="0" smtClean="0">
                    <a:latin typeface="Calibri Light" panose="020F0302020204030204" pitchFamily="34" charset="0"/>
                  </a:rPr>
                  <a:t>C#</a:t>
                </a:r>
              </a:p>
              <a:p>
                <a:pPr algn="ctr"/>
                <a:r>
                  <a:rPr lang="fr-FR" sz="2400" dirty="0" smtClean="0">
                    <a:latin typeface="Calibri Light" panose="020F0302020204030204" pitchFamily="34" charset="0"/>
                  </a:rPr>
                  <a:t>VB</a:t>
                </a:r>
                <a:endParaRPr lang="fr-FR" sz="2400" dirty="0">
                  <a:latin typeface="Calibri Light" panose="020F0302020204030204" pitchFamily="34" charset="0"/>
                </a:endParaRPr>
              </a:p>
            </p:txBody>
          </p:sp>
          <p:sp>
            <p:nvSpPr>
              <p:cNvPr id="29" name="Rectangle 28"/>
              <p:cNvSpPr/>
              <p:nvPr/>
            </p:nvSpPr>
            <p:spPr>
              <a:xfrm>
                <a:off x="4030784" y="2425451"/>
                <a:ext cx="2125392" cy="667893"/>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400" dirty="0" smtClean="0">
                    <a:latin typeface="Calibri Light" panose="020F0302020204030204" pitchFamily="34" charset="0"/>
                  </a:rPr>
                  <a:t>JavaScript</a:t>
                </a:r>
                <a:br>
                  <a:rPr lang="fr-FR" sz="2400" dirty="0" smtClean="0">
                    <a:latin typeface="Calibri Light" panose="020F0302020204030204" pitchFamily="34" charset="0"/>
                  </a:rPr>
                </a:br>
                <a:r>
                  <a:rPr lang="fr-FR" sz="2400" dirty="0" smtClean="0">
                    <a:latin typeface="Calibri Light" panose="020F0302020204030204" pitchFamily="34" charset="0"/>
                  </a:rPr>
                  <a:t>(Chakra)</a:t>
                </a:r>
                <a:endParaRPr lang="fr-FR" sz="2400" dirty="0">
                  <a:latin typeface="Calibri Light" panose="020F0302020204030204" pitchFamily="34" charset="0"/>
                </a:endParaRPr>
              </a:p>
            </p:txBody>
          </p:sp>
          <p:sp>
            <p:nvSpPr>
              <p:cNvPr id="30" name="Rectangle 29"/>
              <p:cNvSpPr/>
              <p:nvPr/>
            </p:nvSpPr>
            <p:spPr>
              <a:xfrm>
                <a:off x="4030784" y="1712724"/>
                <a:ext cx="2125392" cy="667893"/>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400" dirty="0" smtClean="0">
                    <a:latin typeface="Calibri Light" panose="020F0302020204030204" pitchFamily="34" charset="0"/>
                  </a:rPr>
                  <a:t>HTML / CSS</a:t>
                </a:r>
                <a:endParaRPr lang="fr-FR" sz="2400" dirty="0">
                  <a:latin typeface="Calibri Light" panose="020F0302020204030204" pitchFamily="34" charset="0"/>
                </a:endParaRPr>
              </a:p>
            </p:txBody>
          </p:sp>
          <p:sp>
            <p:nvSpPr>
              <p:cNvPr id="31" name="Rectangle 30"/>
              <p:cNvSpPr/>
              <p:nvPr/>
            </p:nvSpPr>
            <p:spPr>
              <a:xfrm>
                <a:off x="1271057" y="1672745"/>
                <a:ext cx="1778547" cy="567304"/>
              </a:xfrm>
              <a:prstGeom prst="rect">
                <a:avLst/>
              </a:prstGeom>
              <a:solidFill>
                <a:srgbClr val="0077DA"/>
              </a:solidFill>
              <a:ln w="57150">
                <a:solidFill>
                  <a:schemeClr val="bg1"/>
                </a:solidFill>
                <a:miter lim="800000"/>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400" dirty="0" smtClean="0">
                    <a:latin typeface="Calibri Light" panose="020F0302020204030204" pitchFamily="34" charset="0"/>
                  </a:rPr>
                  <a:t>XAML</a:t>
                </a:r>
                <a:endParaRPr lang="fr-FR" sz="2400" dirty="0">
                  <a:latin typeface="Calibri Light" panose="020F0302020204030204" pitchFamily="34" charset="0"/>
                </a:endParaRPr>
              </a:p>
            </p:txBody>
          </p:sp>
          <p:sp>
            <p:nvSpPr>
              <p:cNvPr id="32" name="Rectangle 31"/>
              <p:cNvSpPr/>
              <p:nvPr/>
            </p:nvSpPr>
            <p:spPr>
              <a:xfrm>
                <a:off x="400724" y="1131888"/>
                <a:ext cx="5753281" cy="516993"/>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latin typeface="Calibri Light" panose="020F0302020204030204" pitchFamily="34" charset="0"/>
                  </a:rPr>
                  <a:t>Windows Store Apps</a:t>
                </a:r>
                <a:endParaRPr lang="fr-FR" sz="2800" dirty="0">
                  <a:latin typeface="Calibri Light" panose="020F0302020204030204" pitchFamily="34" charset="0"/>
                </a:endParaRPr>
              </a:p>
            </p:txBody>
          </p:sp>
        </p:grpSp>
        <p:grpSp>
          <p:nvGrpSpPr>
            <p:cNvPr id="12" name="Group 15"/>
            <p:cNvGrpSpPr/>
            <p:nvPr/>
          </p:nvGrpSpPr>
          <p:grpSpPr>
            <a:xfrm>
              <a:off x="6194252" y="1129658"/>
              <a:ext cx="2554212" cy="3411200"/>
              <a:chOff x="6194252" y="1129658"/>
              <a:chExt cx="2554212" cy="3411200"/>
            </a:xfrm>
          </p:grpSpPr>
          <p:grpSp>
            <p:nvGrpSpPr>
              <p:cNvPr id="13" name="Group 6"/>
              <p:cNvGrpSpPr/>
              <p:nvPr/>
            </p:nvGrpSpPr>
            <p:grpSpPr>
              <a:xfrm>
                <a:off x="6194252" y="3778186"/>
                <a:ext cx="2554212" cy="762672"/>
                <a:chOff x="1935155" y="3145531"/>
                <a:chExt cx="6813309" cy="1395327"/>
              </a:xfrm>
            </p:grpSpPr>
            <p:sp>
              <p:nvSpPr>
                <p:cNvPr id="19" name="Rectangle 18"/>
                <p:cNvSpPr/>
                <p:nvPr/>
              </p:nvSpPr>
              <p:spPr>
                <a:xfrm>
                  <a:off x="6542141" y="3145531"/>
                  <a:ext cx="2206323" cy="1385527"/>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dirty="0" smtClean="0">
                      <a:latin typeface="Calibri Light" panose="020F0302020204030204" pitchFamily="34" charset="0"/>
                    </a:rPr>
                    <a:t>.NET / SL</a:t>
                  </a:r>
                </a:p>
              </p:txBody>
            </p:sp>
            <p:sp>
              <p:nvSpPr>
                <p:cNvPr id="20" name="Rectangle 19"/>
                <p:cNvSpPr/>
                <p:nvPr/>
              </p:nvSpPr>
              <p:spPr>
                <a:xfrm>
                  <a:off x="4239412" y="3145532"/>
                  <a:ext cx="2206323" cy="138348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latin typeface="Calibri Light" panose="020F0302020204030204" pitchFamily="34" charset="0"/>
                    </a:rPr>
                    <a:t>Win32</a:t>
                  </a:r>
                  <a:endParaRPr lang="fr-FR" dirty="0">
                    <a:latin typeface="Calibri Light" panose="020F0302020204030204" pitchFamily="34" charset="0"/>
                  </a:endParaRPr>
                </a:p>
              </p:txBody>
            </p:sp>
            <p:sp>
              <p:nvSpPr>
                <p:cNvPr id="21" name="Rectangle 20"/>
                <p:cNvSpPr/>
                <p:nvPr/>
              </p:nvSpPr>
              <p:spPr>
                <a:xfrm>
                  <a:off x="1935155" y="3145532"/>
                  <a:ext cx="2206324"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dirty="0" smtClean="0">
                      <a:latin typeface="Calibri Light" panose="020F0302020204030204" pitchFamily="34" charset="0"/>
                    </a:rPr>
                    <a:t>Internet</a:t>
                  </a:r>
                </a:p>
                <a:p>
                  <a:pPr algn="ctr"/>
                  <a:r>
                    <a:rPr lang="fr-FR" sz="1400" dirty="0" smtClean="0">
                      <a:latin typeface="Calibri Light" panose="020F0302020204030204" pitchFamily="34" charset="0"/>
                    </a:rPr>
                    <a:t>Explorer</a:t>
                  </a:r>
                  <a:endParaRPr lang="fr-FR" sz="1400" dirty="0">
                    <a:latin typeface="Calibri Light" panose="020F0302020204030204" pitchFamily="34" charset="0"/>
                  </a:endParaRPr>
                </a:p>
              </p:txBody>
            </p:sp>
          </p:grpSp>
          <p:grpSp>
            <p:nvGrpSpPr>
              <p:cNvPr id="14" name="Group 28"/>
              <p:cNvGrpSpPr/>
              <p:nvPr/>
            </p:nvGrpSpPr>
            <p:grpSpPr>
              <a:xfrm>
                <a:off x="6194252" y="1712724"/>
                <a:ext cx="2554212" cy="2014157"/>
                <a:chOff x="1935155" y="3145531"/>
                <a:chExt cx="6813309" cy="1395327"/>
              </a:xfrm>
            </p:grpSpPr>
            <p:sp>
              <p:nvSpPr>
                <p:cNvPr id="16" name="Rectangle 15"/>
                <p:cNvSpPr/>
                <p:nvPr/>
              </p:nvSpPr>
              <p:spPr>
                <a:xfrm>
                  <a:off x="6542141" y="3145531"/>
                  <a:ext cx="2206323" cy="1385527"/>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dirty="0" smtClean="0">
                      <a:latin typeface="Calibri Light" panose="020F0302020204030204" pitchFamily="34" charset="0"/>
                    </a:rPr>
                    <a:t>C#</a:t>
                  </a:r>
                </a:p>
                <a:p>
                  <a:pPr algn="ctr"/>
                  <a:r>
                    <a:rPr lang="fr-FR" sz="2000" dirty="0" smtClean="0">
                      <a:latin typeface="Calibri Light" panose="020F0302020204030204" pitchFamily="34" charset="0"/>
                    </a:rPr>
                    <a:t>VB</a:t>
                  </a:r>
                </a:p>
              </p:txBody>
            </p:sp>
            <p:sp>
              <p:nvSpPr>
                <p:cNvPr id="17" name="Rectangle 16"/>
                <p:cNvSpPr/>
                <p:nvPr/>
              </p:nvSpPr>
              <p:spPr>
                <a:xfrm>
                  <a:off x="4239412" y="3145532"/>
                  <a:ext cx="2206323" cy="138348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latin typeface="Calibri Light" panose="020F0302020204030204" pitchFamily="34" charset="0"/>
                    </a:rPr>
                    <a:t>C</a:t>
                  </a:r>
                </a:p>
                <a:p>
                  <a:pPr algn="ctr"/>
                  <a:r>
                    <a:rPr lang="fr-FR" dirty="0" smtClean="0">
                      <a:latin typeface="Calibri Light" panose="020F0302020204030204" pitchFamily="34" charset="0"/>
                    </a:rPr>
                    <a:t>C++</a:t>
                  </a:r>
                  <a:endParaRPr lang="fr-FR" dirty="0">
                    <a:latin typeface="Calibri Light" panose="020F0302020204030204" pitchFamily="34" charset="0"/>
                  </a:endParaRPr>
                </a:p>
              </p:txBody>
            </p:sp>
            <p:sp>
              <p:nvSpPr>
                <p:cNvPr id="18" name="Rectangle 17"/>
                <p:cNvSpPr/>
                <p:nvPr/>
              </p:nvSpPr>
              <p:spPr>
                <a:xfrm>
                  <a:off x="1935155" y="3145532"/>
                  <a:ext cx="2206324"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dirty="0" smtClean="0">
                      <a:latin typeface="Calibri Light" panose="020F0302020204030204" pitchFamily="34" charset="0"/>
                    </a:rPr>
                    <a:t>HTML</a:t>
                  </a:r>
                  <a:endParaRPr lang="fr-FR" sz="1400" dirty="0" smtClean="0">
                    <a:latin typeface="Calibri Light" panose="020F0302020204030204" pitchFamily="34" charset="0"/>
                  </a:endParaRPr>
                </a:p>
                <a:p>
                  <a:pPr algn="ctr"/>
                  <a:r>
                    <a:rPr lang="fr-FR" sz="1200" dirty="0" smtClean="0">
                      <a:latin typeface="Calibri Light" panose="020F0302020204030204" pitchFamily="34" charset="0"/>
                    </a:rPr>
                    <a:t>JavaScript</a:t>
                  </a:r>
                  <a:endParaRPr lang="fr-FR" sz="1200" dirty="0">
                    <a:latin typeface="Calibri Light" panose="020F0302020204030204" pitchFamily="34" charset="0"/>
                  </a:endParaRPr>
                </a:p>
              </p:txBody>
            </p:sp>
          </p:grpSp>
          <p:sp>
            <p:nvSpPr>
              <p:cNvPr id="15" name="Rectangle 14"/>
              <p:cNvSpPr/>
              <p:nvPr/>
            </p:nvSpPr>
            <p:spPr>
              <a:xfrm>
                <a:off x="6194252" y="1129658"/>
                <a:ext cx="2554212" cy="516993"/>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latin typeface="Calibri Light" panose="020F0302020204030204" pitchFamily="34" charset="0"/>
                  </a:rPr>
                  <a:t>Desktop Apps</a:t>
                </a:r>
                <a:endParaRPr lang="fr-FR" sz="2800" dirty="0">
                  <a:latin typeface="Calibri Light" panose="020F0302020204030204" pitchFamily="34" charset="0"/>
                </a:endParaRPr>
              </a:p>
            </p:txBody>
          </p:sp>
        </p:grpSp>
      </p:grpSp>
    </p:spTree>
    <p:extLst>
      <p:ext uri="{BB962C8B-B14F-4D97-AF65-F5344CB8AC3E}">
        <p14:creationId xmlns:p14="http://schemas.microsoft.com/office/powerpoint/2010/main" val="646398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Web </a:t>
            </a:r>
            <a:r>
              <a:rPr lang="fr-FR" dirty="0" err="1" smtClean="0">
                <a:ea typeface="ＭＳ Ｐゴシック" pitchFamily="34" charset="-128"/>
              </a:rPr>
              <a:t>languages</a:t>
            </a:r>
            <a:r>
              <a:rPr lang="fr-FR" dirty="0" smtClean="0">
                <a:ea typeface="ＭＳ Ｐゴシック" pitchFamily="34" charset="-128"/>
              </a:rPr>
              <a:t> </a:t>
            </a:r>
            <a:r>
              <a:rPr lang="fr-FR" dirty="0" err="1" smtClean="0">
                <a:ea typeface="ＭＳ Ｐゴシック" pitchFamily="34" charset="-128"/>
              </a:rPr>
              <a:t>supported</a:t>
            </a:r>
            <a:r>
              <a:rPr lang="fr-FR" dirty="0" smtClean="0">
                <a:ea typeface="ＭＳ Ｐゴシック" pitchFamily="34" charset="-128"/>
              </a:rPr>
              <a:t>!</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3" name="Group 18"/>
          <p:cNvGrpSpPr/>
          <p:nvPr/>
        </p:nvGrpSpPr>
        <p:grpSpPr>
          <a:xfrm>
            <a:off x="381784" y="1129658"/>
            <a:ext cx="8366680" cy="3960090"/>
            <a:chOff x="381784" y="1129658"/>
            <a:chExt cx="8366680" cy="3960090"/>
          </a:xfrm>
        </p:grpSpPr>
        <p:sp>
          <p:nvSpPr>
            <p:cNvPr id="34" name="Rectangle 33"/>
            <p:cNvSpPr/>
            <p:nvPr/>
          </p:nvSpPr>
          <p:spPr>
            <a:xfrm>
              <a:off x="395536" y="4585692"/>
              <a:ext cx="8352928" cy="504056"/>
            </a:xfrm>
            <a:prstGeom prst="rect">
              <a:avLst/>
            </a:prstGeom>
            <a:solidFill>
              <a:srgbClr val="45D723"/>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latin typeface="Calibri Light" panose="020F0302020204030204" pitchFamily="34" charset="0"/>
                </a:rPr>
                <a:t>Windows </a:t>
              </a:r>
              <a:r>
                <a:rPr lang="fr-FR" sz="2800" dirty="0" err="1" smtClean="0">
                  <a:latin typeface="Calibri Light" panose="020F0302020204030204" pitchFamily="34" charset="0"/>
                </a:rPr>
                <a:t>Core</a:t>
              </a:r>
              <a:r>
                <a:rPr lang="fr-FR" sz="2800" dirty="0" smtClean="0">
                  <a:latin typeface="Calibri Light" panose="020F0302020204030204" pitchFamily="34" charset="0"/>
                </a:rPr>
                <a:t> OS Services</a:t>
              </a:r>
              <a:endParaRPr lang="fr-FR" sz="2800" dirty="0">
                <a:latin typeface="Calibri Light" panose="020F0302020204030204" pitchFamily="34" charset="0"/>
              </a:endParaRPr>
            </a:p>
          </p:txBody>
        </p:sp>
        <p:grpSp>
          <p:nvGrpSpPr>
            <p:cNvPr id="35" name="Group 8"/>
            <p:cNvGrpSpPr/>
            <p:nvPr/>
          </p:nvGrpSpPr>
          <p:grpSpPr>
            <a:xfrm>
              <a:off x="381784" y="1131888"/>
              <a:ext cx="5774392" cy="3408970"/>
              <a:chOff x="381784" y="1131888"/>
              <a:chExt cx="5774392" cy="3408970"/>
            </a:xfrm>
          </p:grpSpPr>
          <p:sp>
            <p:nvSpPr>
              <p:cNvPr id="46" name="Rectangle 45"/>
              <p:cNvSpPr/>
              <p:nvPr/>
            </p:nvSpPr>
            <p:spPr>
              <a:xfrm>
                <a:off x="394878" y="3145532"/>
                <a:ext cx="5759127"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fr-FR" sz="2400" dirty="0" err="1" smtClean="0">
                    <a:latin typeface="Calibri Light" panose="020F0302020204030204" pitchFamily="34" charset="0"/>
                  </a:rPr>
                  <a:t>WinRT</a:t>
                </a:r>
                <a:r>
                  <a:rPr lang="fr-FR" sz="2400" dirty="0" smtClean="0">
                    <a:latin typeface="Calibri Light" panose="020F0302020204030204" pitchFamily="34" charset="0"/>
                  </a:rPr>
                  <a:t> APIs</a:t>
                </a:r>
                <a:endParaRPr lang="fr-FR" sz="2400" dirty="0">
                  <a:latin typeface="Calibri Light" panose="020F0302020204030204" pitchFamily="34" charset="0"/>
                </a:endParaRPr>
              </a:p>
            </p:txBody>
          </p:sp>
          <p:sp>
            <p:nvSpPr>
              <p:cNvPr id="47" name="Rectangle 46"/>
              <p:cNvSpPr/>
              <p:nvPr/>
            </p:nvSpPr>
            <p:spPr>
              <a:xfrm>
                <a:off x="488122" y="4123824"/>
                <a:ext cx="5572639" cy="330011"/>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smtClean="0">
                    <a:latin typeface="Calibri Light" panose="020F0302020204030204" pitchFamily="34" charset="0"/>
                  </a:rPr>
                  <a:t>Application Model</a:t>
                </a:r>
                <a:endParaRPr lang="fr-FR" sz="1600" dirty="0">
                  <a:latin typeface="Calibri Light" panose="020F0302020204030204" pitchFamily="34" charset="0"/>
                </a:endParaRPr>
              </a:p>
            </p:txBody>
          </p:sp>
          <p:sp>
            <p:nvSpPr>
              <p:cNvPr id="48" name="Rectangle 47"/>
              <p:cNvSpPr/>
              <p:nvPr/>
            </p:nvSpPr>
            <p:spPr>
              <a:xfrm>
                <a:off x="488122" y="3570031"/>
                <a:ext cx="1830715" cy="508959"/>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smtClean="0">
                    <a:latin typeface="Calibri Light" panose="020F0302020204030204" pitchFamily="34" charset="0"/>
                  </a:rPr>
                  <a:t>Communication &amp; Data</a:t>
                </a:r>
                <a:endParaRPr lang="fr-FR" sz="1600" dirty="0">
                  <a:latin typeface="Calibri Light" panose="020F0302020204030204" pitchFamily="34" charset="0"/>
                </a:endParaRPr>
              </a:p>
            </p:txBody>
          </p:sp>
          <p:sp>
            <p:nvSpPr>
              <p:cNvPr id="49" name="Rectangle 48"/>
              <p:cNvSpPr/>
              <p:nvPr/>
            </p:nvSpPr>
            <p:spPr>
              <a:xfrm>
                <a:off x="2359084" y="3562708"/>
                <a:ext cx="1830715" cy="508959"/>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err="1" smtClean="0">
                    <a:latin typeface="Calibri Light" panose="020F0302020204030204" pitchFamily="34" charset="0"/>
                  </a:rPr>
                  <a:t>Graphics</a:t>
                </a:r>
                <a:r>
                  <a:rPr lang="fr-FR" sz="1600" dirty="0" smtClean="0">
                    <a:latin typeface="Calibri Light" panose="020F0302020204030204" pitchFamily="34" charset="0"/>
                  </a:rPr>
                  <a:t> &amp; Media</a:t>
                </a:r>
                <a:endParaRPr lang="fr-FR" sz="1600" dirty="0">
                  <a:latin typeface="Calibri Light" panose="020F0302020204030204" pitchFamily="34" charset="0"/>
                </a:endParaRPr>
              </a:p>
            </p:txBody>
          </p:sp>
          <p:sp>
            <p:nvSpPr>
              <p:cNvPr id="50" name="Rectangle 49"/>
              <p:cNvSpPr/>
              <p:nvPr/>
            </p:nvSpPr>
            <p:spPr>
              <a:xfrm>
                <a:off x="4230046" y="3562707"/>
                <a:ext cx="1830715" cy="508959"/>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err="1" smtClean="0">
                    <a:latin typeface="Calibri Light" panose="020F0302020204030204" pitchFamily="34" charset="0"/>
                  </a:rPr>
                  <a:t>Devices</a:t>
                </a:r>
                <a:r>
                  <a:rPr lang="fr-FR" sz="1600" dirty="0" smtClean="0">
                    <a:latin typeface="Calibri Light" panose="020F0302020204030204" pitchFamily="34" charset="0"/>
                  </a:rPr>
                  <a:t> &amp; Printing</a:t>
                </a:r>
                <a:endParaRPr lang="fr-FR" sz="1600" dirty="0">
                  <a:latin typeface="Calibri Light" panose="020F0302020204030204" pitchFamily="34" charset="0"/>
                </a:endParaRPr>
              </a:p>
            </p:txBody>
          </p:sp>
          <p:sp>
            <p:nvSpPr>
              <p:cNvPr id="51" name="Rectangle 50"/>
              <p:cNvSpPr/>
              <p:nvPr/>
            </p:nvSpPr>
            <p:spPr>
              <a:xfrm>
                <a:off x="381784" y="1706417"/>
                <a:ext cx="1778547"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fr-FR" sz="2400" dirty="0" smtClean="0">
                    <a:latin typeface="Calibri Light" panose="020F0302020204030204" pitchFamily="34" charset="0"/>
                  </a:rPr>
                  <a:t>C</a:t>
                </a:r>
              </a:p>
              <a:p>
                <a:pPr algn="ctr"/>
                <a:r>
                  <a:rPr lang="fr-FR" sz="2400" dirty="0" smtClean="0">
                    <a:latin typeface="Calibri Light" panose="020F0302020204030204" pitchFamily="34" charset="0"/>
                  </a:rPr>
                  <a:t>C#</a:t>
                </a:r>
                <a:endParaRPr lang="fr-FR" sz="2400" dirty="0">
                  <a:latin typeface="Calibri Light" panose="020F0302020204030204" pitchFamily="34" charset="0"/>
                </a:endParaRPr>
              </a:p>
            </p:txBody>
          </p:sp>
          <p:sp>
            <p:nvSpPr>
              <p:cNvPr id="52" name="Rectangle 51"/>
              <p:cNvSpPr/>
              <p:nvPr/>
            </p:nvSpPr>
            <p:spPr>
              <a:xfrm>
                <a:off x="2205198" y="1701069"/>
                <a:ext cx="1778547"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fr-FR" sz="2400" dirty="0" smtClean="0">
                    <a:latin typeface="Calibri Light" panose="020F0302020204030204" pitchFamily="34" charset="0"/>
                  </a:rPr>
                  <a:t>C#</a:t>
                </a:r>
              </a:p>
              <a:p>
                <a:pPr algn="ctr"/>
                <a:r>
                  <a:rPr lang="fr-FR" sz="2400" dirty="0" smtClean="0">
                    <a:latin typeface="Calibri Light" panose="020F0302020204030204" pitchFamily="34" charset="0"/>
                  </a:rPr>
                  <a:t>VB</a:t>
                </a:r>
                <a:endParaRPr lang="fr-FR" sz="2400" dirty="0">
                  <a:latin typeface="Calibri Light" panose="020F0302020204030204" pitchFamily="34" charset="0"/>
                </a:endParaRPr>
              </a:p>
            </p:txBody>
          </p:sp>
          <p:sp>
            <p:nvSpPr>
              <p:cNvPr id="53" name="Rectangle 52"/>
              <p:cNvSpPr/>
              <p:nvPr/>
            </p:nvSpPr>
            <p:spPr>
              <a:xfrm>
                <a:off x="4030784" y="2425451"/>
                <a:ext cx="2125392" cy="667893"/>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400" dirty="0" smtClean="0">
                    <a:latin typeface="Calibri Light" panose="020F0302020204030204" pitchFamily="34" charset="0"/>
                  </a:rPr>
                  <a:t>JavaScript (Chakra)</a:t>
                </a:r>
                <a:endParaRPr lang="fr-FR" sz="2400" dirty="0">
                  <a:latin typeface="Calibri Light" panose="020F0302020204030204" pitchFamily="34" charset="0"/>
                </a:endParaRPr>
              </a:p>
            </p:txBody>
          </p:sp>
          <p:sp>
            <p:nvSpPr>
              <p:cNvPr id="54" name="Rectangle 53"/>
              <p:cNvSpPr/>
              <p:nvPr/>
            </p:nvSpPr>
            <p:spPr>
              <a:xfrm>
                <a:off x="4030784" y="1712724"/>
                <a:ext cx="2125392" cy="667893"/>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400" dirty="0" smtClean="0">
                    <a:latin typeface="Calibri Light" panose="020F0302020204030204" pitchFamily="34" charset="0"/>
                  </a:rPr>
                  <a:t>HTML / CSS</a:t>
                </a:r>
                <a:endParaRPr lang="fr-FR" sz="2400" dirty="0">
                  <a:latin typeface="Calibri Light" panose="020F0302020204030204" pitchFamily="34" charset="0"/>
                </a:endParaRPr>
              </a:p>
            </p:txBody>
          </p:sp>
          <p:sp>
            <p:nvSpPr>
              <p:cNvPr id="55" name="Rectangle 54"/>
              <p:cNvSpPr/>
              <p:nvPr/>
            </p:nvSpPr>
            <p:spPr>
              <a:xfrm>
                <a:off x="1271057" y="1672745"/>
                <a:ext cx="1778547" cy="567304"/>
              </a:xfrm>
              <a:prstGeom prst="rect">
                <a:avLst/>
              </a:prstGeom>
              <a:solidFill>
                <a:srgbClr val="0077DA"/>
              </a:solidFill>
              <a:ln w="57150">
                <a:solidFill>
                  <a:schemeClr val="bg1"/>
                </a:solidFill>
                <a:miter lim="800000"/>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400" dirty="0" smtClean="0">
                    <a:latin typeface="Calibri Light" panose="020F0302020204030204" pitchFamily="34" charset="0"/>
                  </a:rPr>
                  <a:t>XAML</a:t>
                </a:r>
                <a:endParaRPr lang="fr-FR" sz="2400" dirty="0">
                  <a:latin typeface="Calibri Light" panose="020F0302020204030204" pitchFamily="34" charset="0"/>
                </a:endParaRPr>
              </a:p>
            </p:txBody>
          </p:sp>
          <p:sp>
            <p:nvSpPr>
              <p:cNvPr id="56" name="Rectangle 55"/>
              <p:cNvSpPr/>
              <p:nvPr/>
            </p:nvSpPr>
            <p:spPr>
              <a:xfrm>
                <a:off x="400724" y="1131888"/>
                <a:ext cx="5753281" cy="516993"/>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latin typeface="Calibri Light" panose="020F0302020204030204" pitchFamily="34" charset="0"/>
                  </a:rPr>
                  <a:t>Windows Store Apps</a:t>
                </a:r>
                <a:endParaRPr lang="fr-FR" sz="2800" dirty="0">
                  <a:latin typeface="Calibri Light" panose="020F0302020204030204" pitchFamily="34" charset="0"/>
                </a:endParaRPr>
              </a:p>
            </p:txBody>
          </p:sp>
        </p:grpSp>
        <p:grpSp>
          <p:nvGrpSpPr>
            <p:cNvPr id="36" name="Group 15"/>
            <p:cNvGrpSpPr/>
            <p:nvPr/>
          </p:nvGrpSpPr>
          <p:grpSpPr>
            <a:xfrm>
              <a:off x="6194252" y="1129658"/>
              <a:ext cx="2554212" cy="3411200"/>
              <a:chOff x="6194252" y="1129658"/>
              <a:chExt cx="2554212" cy="3411200"/>
            </a:xfrm>
          </p:grpSpPr>
          <p:grpSp>
            <p:nvGrpSpPr>
              <p:cNvPr id="37" name="Group 6"/>
              <p:cNvGrpSpPr/>
              <p:nvPr/>
            </p:nvGrpSpPr>
            <p:grpSpPr>
              <a:xfrm>
                <a:off x="6194252" y="3778186"/>
                <a:ext cx="2554212" cy="762672"/>
                <a:chOff x="1935155" y="3145531"/>
                <a:chExt cx="6813309" cy="1395327"/>
              </a:xfrm>
            </p:grpSpPr>
            <p:sp>
              <p:nvSpPr>
                <p:cNvPr id="43" name="Rectangle 42"/>
                <p:cNvSpPr/>
                <p:nvPr/>
              </p:nvSpPr>
              <p:spPr>
                <a:xfrm>
                  <a:off x="6542141" y="3145531"/>
                  <a:ext cx="2206323" cy="1385527"/>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dirty="0" smtClean="0">
                      <a:latin typeface="Calibri Light" panose="020F0302020204030204" pitchFamily="34" charset="0"/>
                    </a:rPr>
                    <a:t>.NET / SL</a:t>
                  </a:r>
                </a:p>
              </p:txBody>
            </p:sp>
            <p:sp>
              <p:nvSpPr>
                <p:cNvPr id="44" name="Rectangle 43"/>
                <p:cNvSpPr/>
                <p:nvPr/>
              </p:nvSpPr>
              <p:spPr>
                <a:xfrm>
                  <a:off x="4239412" y="3145532"/>
                  <a:ext cx="2206323" cy="138348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latin typeface="Calibri Light" panose="020F0302020204030204" pitchFamily="34" charset="0"/>
                    </a:rPr>
                    <a:t>Win32</a:t>
                  </a:r>
                  <a:endParaRPr lang="fr-FR" dirty="0">
                    <a:latin typeface="Calibri Light" panose="020F0302020204030204" pitchFamily="34" charset="0"/>
                  </a:endParaRPr>
                </a:p>
              </p:txBody>
            </p:sp>
            <p:sp>
              <p:nvSpPr>
                <p:cNvPr id="45" name="Rectangle 44"/>
                <p:cNvSpPr/>
                <p:nvPr/>
              </p:nvSpPr>
              <p:spPr>
                <a:xfrm>
                  <a:off x="1935155" y="3145532"/>
                  <a:ext cx="2206324"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dirty="0" smtClean="0">
                      <a:latin typeface="Calibri Light" panose="020F0302020204030204" pitchFamily="34" charset="0"/>
                    </a:rPr>
                    <a:t>Internet</a:t>
                  </a:r>
                </a:p>
                <a:p>
                  <a:pPr algn="ctr"/>
                  <a:r>
                    <a:rPr lang="fr-FR" sz="1400" dirty="0" smtClean="0">
                      <a:latin typeface="Calibri Light" panose="020F0302020204030204" pitchFamily="34" charset="0"/>
                    </a:rPr>
                    <a:t>Explorer</a:t>
                  </a:r>
                  <a:endParaRPr lang="fr-FR" sz="1400" dirty="0">
                    <a:latin typeface="Calibri Light" panose="020F0302020204030204" pitchFamily="34" charset="0"/>
                  </a:endParaRPr>
                </a:p>
              </p:txBody>
            </p:sp>
          </p:grpSp>
          <p:grpSp>
            <p:nvGrpSpPr>
              <p:cNvPr id="38" name="Group 28"/>
              <p:cNvGrpSpPr/>
              <p:nvPr/>
            </p:nvGrpSpPr>
            <p:grpSpPr>
              <a:xfrm>
                <a:off x="6194252" y="1712724"/>
                <a:ext cx="2554212" cy="2014157"/>
                <a:chOff x="1935155" y="3145531"/>
                <a:chExt cx="6813309" cy="1395327"/>
              </a:xfrm>
            </p:grpSpPr>
            <p:sp>
              <p:nvSpPr>
                <p:cNvPr id="40" name="Rectangle 39"/>
                <p:cNvSpPr/>
                <p:nvPr/>
              </p:nvSpPr>
              <p:spPr>
                <a:xfrm>
                  <a:off x="6542141" y="3145531"/>
                  <a:ext cx="2206323" cy="1385527"/>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dirty="0" smtClean="0">
                      <a:latin typeface="Calibri Light" panose="020F0302020204030204" pitchFamily="34" charset="0"/>
                    </a:rPr>
                    <a:t>C#</a:t>
                  </a:r>
                </a:p>
                <a:p>
                  <a:pPr algn="ctr"/>
                  <a:r>
                    <a:rPr lang="fr-FR" sz="2000" dirty="0" smtClean="0">
                      <a:latin typeface="Calibri Light" panose="020F0302020204030204" pitchFamily="34" charset="0"/>
                    </a:rPr>
                    <a:t>VB</a:t>
                  </a:r>
                </a:p>
              </p:txBody>
            </p:sp>
            <p:sp>
              <p:nvSpPr>
                <p:cNvPr id="41" name="Rectangle 40"/>
                <p:cNvSpPr/>
                <p:nvPr/>
              </p:nvSpPr>
              <p:spPr>
                <a:xfrm>
                  <a:off x="4239412" y="3145532"/>
                  <a:ext cx="2206323" cy="138348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latin typeface="Calibri Light" panose="020F0302020204030204" pitchFamily="34" charset="0"/>
                    </a:rPr>
                    <a:t>C</a:t>
                  </a:r>
                </a:p>
                <a:p>
                  <a:pPr algn="ctr"/>
                  <a:r>
                    <a:rPr lang="fr-FR" dirty="0" smtClean="0">
                      <a:latin typeface="Calibri Light" panose="020F0302020204030204" pitchFamily="34" charset="0"/>
                    </a:rPr>
                    <a:t>C++</a:t>
                  </a:r>
                  <a:endParaRPr lang="fr-FR" dirty="0">
                    <a:latin typeface="Calibri Light" panose="020F0302020204030204" pitchFamily="34" charset="0"/>
                  </a:endParaRPr>
                </a:p>
              </p:txBody>
            </p:sp>
            <p:sp>
              <p:nvSpPr>
                <p:cNvPr id="42" name="Rectangle 41"/>
                <p:cNvSpPr/>
                <p:nvPr/>
              </p:nvSpPr>
              <p:spPr>
                <a:xfrm>
                  <a:off x="1935155" y="3145532"/>
                  <a:ext cx="2206324" cy="1395326"/>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dirty="0" smtClean="0">
                      <a:latin typeface="Calibri Light" panose="020F0302020204030204" pitchFamily="34" charset="0"/>
                    </a:rPr>
                    <a:t>HTML</a:t>
                  </a:r>
                  <a:endParaRPr lang="fr-FR" sz="1400" dirty="0" smtClean="0">
                    <a:latin typeface="Calibri Light" panose="020F0302020204030204" pitchFamily="34" charset="0"/>
                  </a:endParaRPr>
                </a:p>
                <a:p>
                  <a:pPr algn="ctr"/>
                  <a:r>
                    <a:rPr lang="fr-FR" sz="1200" dirty="0" smtClean="0">
                      <a:latin typeface="Calibri Light" panose="020F0302020204030204" pitchFamily="34" charset="0"/>
                    </a:rPr>
                    <a:t>JavaScript</a:t>
                  </a:r>
                  <a:endParaRPr lang="fr-FR" sz="1200" dirty="0">
                    <a:latin typeface="Calibri Light" panose="020F0302020204030204" pitchFamily="34" charset="0"/>
                  </a:endParaRPr>
                </a:p>
              </p:txBody>
            </p:sp>
          </p:grpSp>
          <p:sp>
            <p:nvSpPr>
              <p:cNvPr id="39" name="Rectangle 38"/>
              <p:cNvSpPr/>
              <p:nvPr/>
            </p:nvSpPr>
            <p:spPr>
              <a:xfrm>
                <a:off x="6194252" y="1129658"/>
                <a:ext cx="2554212" cy="516993"/>
              </a:xfrm>
              <a:prstGeom prst="rect">
                <a:avLst/>
              </a:prstGeom>
              <a:solidFill>
                <a:srgbClr val="004C8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latin typeface="Calibri Light" panose="020F0302020204030204" pitchFamily="34" charset="0"/>
                  </a:rPr>
                  <a:t>Desktop Apps</a:t>
                </a:r>
                <a:endParaRPr lang="fr-FR" sz="2800" dirty="0">
                  <a:latin typeface="Calibri Light" panose="020F0302020204030204" pitchFamily="34" charset="0"/>
                </a:endParaRPr>
              </a:p>
            </p:txBody>
          </p:sp>
        </p:grpSp>
      </p:grpSp>
      <p:sp>
        <p:nvSpPr>
          <p:cNvPr id="57" name="Rectangle 56"/>
          <p:cNvSpPr/>
          <p:nvPr/>
        </p:nvSpPr>
        <p:spPr>
          <a:xfrm>
            <a:off x="3983745" y="1672745"/>
            <a:ext cx="2210507" cy="147278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194252" y="1672745"/>
            <a:ext cx="827119" cy="2868113"/>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81783" y="3004964"/>
            <a:ext cx="5772221" cy="28113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mtClean="0"/>
              <a:t>Projections</a:t>
            </a:r>
            <a:endParaRPr lang="fr-FR"/>
          </a:p>
        </p:txBody>
      </p:sp>
    </p:spTree>
    <p:extLst>
      <p:ext uri="{BB962C8B-B14F-4D97-AF65-F5344CB8AC3E}">
        <p14:creationId xmlns:p14="http://schemas.microsoft.com/office/powerpoint/2010/main" val="2974832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Language</a:t>
            </a:r>
            <a:r>
              <a:rPr lang="fr-FR" dirty="0" smtClean="0">
                <a:ea typeface="ＭＳ Ｐゴシック" pitchFamily="34" charset="-128"/>
              </a:rPr>
              <a:t> projections</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p:cNvSpPr/>
          <p:nvPr/>
        </p:nvSpPr>
        <p:spPr>
          <a:xfrm>
            <a:off x="160863" y="1306513"/>
            <a:ext cx="2556253" cy="3168352"/>
          </a:xfrm>
          <a:prstGeom prst="rect">
            <a:avLst/>
          </a:prstGeom>
          <a:solidFill>
            <a:srgbClr val="0077DA"/>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latin typeface="Segoe UI"/>
              </a:rPr>
              <a:t>Windows Runtime Object</a:t>
            </a:r>
            <a:br>
              <a:rPr lang="en-US" sz="2400" b="1" dirty="0" smtClean="0">
                <a:latin typeface="Segoe UI"/>
              </a:rPr>
            </a:br>
            <a:endParaRPr lang="en-US" sz="2400" b="1" dirty="0" smtClean="0">
              <a:latin typeface="Segoe UI"/>
            </a:endParaRPr>
          </a:p>
          <a:p>
            <a:pPr algn="ctr"/>
            <a:r>
              <a:rPr lang="en-US" sz="2400" b="1" dirty="0" smtClean="0">
                <a:latin typeface="Segoe UI"/>
              </a:rPr>
              <a:t>(or Component)</a:t>
            </a:r>
          </a:p>
        </p:txBody>
      </p:sp>
      <p:grpSp>
        <p:nvGrpSpPr>
          <p:cNvPr id="34" name="Group 3"/>
          <p:cNvGrpSpPr/>
          <p:nvPr/>
        </p:nvGrpSpPr>
        <p:grpSpPr>
          <a:xfrm>
            <a:off x="5337817" y="1177925"/>
            <a:ext cx="3349666" cy="3983832"/>
            <a:chOff x="5337817" y="1489348"/>
            <a:chExt cx="3349666" cy="4176463"/>
          </a:xfrm>
        </p:grpSpPr>
        <p:sp>
          <p:nvSpPr>
            <p:cNvPr id="35" name="Rectangle 34"/>
            <p:cNvSpPr/>
            <p:nvPr/>
          </p:nvSpPr>
          <p:spPr>
            <a:xfrm rot="5400000">
              <a:off x="5311057" y="2956268"/>
              <a:ext cx="1296143" cy="1242624"/>
            </a:xfrm>
            <a:prstGeom prst="rect">
              <a:avLst/>
            </a:prstGeom>
            <a:solidFill>
              <a:srgbClr val="09BFFF"/>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fr-FR" sz="2400" dirty="0" smtClean="0">
                  <a:latin typeface="Calibri Light" panose="020F0302020204030204" pitchFamily="34" charset="0"/>
                </a:rPr>
                <a:t>CLR</a:t>
              </a:r>
              <a:endParaRPr lang="fr-FR" sz="1400" dirty="0">
                <a:latin typeface="Calibri Light" panose="020F0302020204030204" pitchFamily="34" charset="0"/>
              </a:endParaRPr>
            </a:p>
          </p:txBody>
        </p:sp>
        <p:sp>
          <p:nvSpPr>
            <p:cNvPr id="36" name="Rectangle 35"/>
            <p:cNvSpPr/>
            <p:nvPr/>
          </p:nvSpPr>
          <p:spPr>
            <a:xfrm>
              <a:off x="5436095" y="1489348"/>
              <a:ext cx="3240361" cy="1296143"/>
            </a:xfrm>
            <a:prstGeom prst="rect">
              <a:avLst/>
            </a:prstGeom>
            <a:solidFill>
              <a:srgbClr val="09BFFF"/>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fr-FR" sz="2400" dirty="0" smtClean="0">
                  <a:latin typeface="Calibri Light" panose="020F0302020204030204" pitchFamily="34" charset="0"/>
                </a:rPr>
                <a:t>C++ App</a:t>
              </a:r>
              <a:endParaRPr lang="fr-FR" sz="1400" dirty="0">
                <a:latin typeface="Calibri Light" panose="020F0302020204030204" pitchFamily="34" charset="0"/>
              </a:endParaRPr>
            </a:p>
          </p:txBody>
        </p:sp>
        <p:sp>
          <p:nvSpPr>
            <p:cNvPr id="37" name="Rectangle 36"/>
            <p:cNvSpPr/>
            <p:nvPr/>
          </p:nvSpPr>
          <p:spPr>
            <a:xfrm rot="5400000">
              <a:off x="4994804" y="1840147"/>
              <a:ext cx="1296143" cy="594552"/>
            </a:xfrm>
            <a:prstGeom prst="rect">
              <a:avLst/>
            </a:prstGeom>
            <a:solidFill>
              <a:schemeClr val="tx1">
                <a:lumMod val="65000"/>
                <a:lumOff val="3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dirty="0" smtClean="0">
                  <a:latin typeface="+mj-lt"/>
                </a:rPr>
                <a:t>Projection</a:t>
              </a:r>
              <a:endParaRPr lang="fr-FR" sz="1100" b="1" dirty="0">
                <a:latin typeface="+mj-lt"/>
              </a:endParaRPr>
            </a:p>
          </p:txBody>
        </p:sp>
        <p:sp>
          <p:nvSpPr>
            <p:cNvPr id="38" name="Rectangle 37"/>
            <p:cNvSpPr/>
            <p:nvPr/>
          </p:nvSpPr>
          <p:spPr>
            <a:xfrm>
              <a:off x="6652450" y="2929508"/>
              <a:ext cx="2024006" cy="1296143"/>
            </a:xfrm>
            <a:prstGeom prst="rect">
              <a:avLst/>
            </a:prstGeom>
            <a:solidFill>
              <a:srgbClr val="09BFFF"/>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fr-FR" sz="2400" dirty="0" smtClean="0">
                  <a:latin typeface="Calibri Light" panose="020F0302020204030204" pitchFamily="34" charset="0"/>
                </a:rPr>
                <a:t>C#/VB App</a:t>
              </a:r>
              <a:endParaRPr lang="fr-FR" sz="2400" dirty="0">
                <a:latin typeface="Calibri Light" panose="020F0302020204030204" pitchFamily="34" charset="0"/>
              </a:endParaRPr>
            </a:p>
          </p:txBody>
        </p:sp>
        <p:sp>
          <p:nvSpPr>
            <p:cNvPr id="39" name="Rectangle 38"/>
            <p:cNvSpPr/>
            <p:nvPr/>
          </p:nvSpPr>
          <p:spPr>
            <a:xfrm rot="5400000">
              <a:off x="4987021" y="3280307"/>
              <a:ext cx="1296143" cy="594552"/>
            </a:xfrm>
            <a:prstGeom prst="rect">
              <a:avLst/>
            </a:prstGeom>
            <a:solidFill>
              <a:schemeClr val="tx1">
                <a:lumMod val="65000"/>
                <a:lumOff val="3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dirty="0" smtClean="0">
                  <a:latin typeface="+mj-lt"/>
                </a:rPr>
                <a:t>Projection</a:t>
              </a:r>
              <a:endParaRPr lang="fr-FR" sz="1100" b="1" dirty="0">
                <a:latin typeface="+mj-lt"/>
              </a:endParaRPr>
            </a:p>
          </p:txBody>
        </p:sp>
        <p:sp>
          <p:nvSpPr>
            <p:cNvPr id="40" name="Rectangle 39"/>
            <p:cNvSpPr/>
            <p:nvPr/>
          </p:nvSpPr>
          <p:spPr>
            <a:xfrm rot="5400000">
              <a:off x="5322084" y="4396425"/>
              <a:ext cx="1296143" cy="1242624"/>
            </a:xfrm>
            <a:prstGeom prst="rect">
              <a:avLst/>
            </a:prstGeom>
            <a:solidFill>
              <a:srgbClr val="09BFFF"/>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fr-FR" sz="2400" dirty="0" smtClean="0">
                  <a:latin typeface="Calibri Light" panose="020F0302020204030204" pitchFamily="34" charset="0"/>
                </a:rPr>
                <a:t>CLR</a:t>
              </a:r>
              <a:endParaRPr lang="fr-FR" sz="1400" dirty="0">
                <a:latin typeface="Calibri Light" panose="020F0302020204030204" pitchFamily="34" charset="0"/>
              </a:endParaRPr>
            </a:p>
          </p:txBody>
        </p:sp>
        <p:sp>
          <p:nvSpPr>
            <p:cNvPr id="41" name="Rectangle 40"/>
            <p:cNvSpPr/>
            <p:nvPr/>
          </p:nvSpPr>
          <p:spPr>
            <a:xfrm>
              <a:off x="6663477" y="4369665"/>
              <a:ext cx="2024006" cy="1296143"/>
            </a:xfrm>
            <a:prstGeom prst="rect">
              <a:avLst/>
            </a:prstGeom>
            <a:solidFill>
              <a:srgbClr val="09BFFF"/>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fr-FR" sz="2400" dirty="0" smtClean="0">
                  <a:latin typeface="Calibri Light" panose="020F0302020204030204" pitchFamily="34" charset="0"/>
                </a:rPr>
                <a:t>HTML App</a:t>
              </a:r>
              <a:endParaRPr lang="fr-FR" sz="2400" dirty="0">
                <a:latin typeface="Calibri Light" panose="020F0302020204030204" pitchFamily="34" charset="0"/>
              </a:endParaRPr>
            </a:p>
          </p:txBody>
        </p:sp>
        <p:sp>
          <p:nvSpPr>
            <p:cNvPr id="42" name="Rectangle 41"/>
            <p:cNvSpPr/>
            <p:nvPr/>
          </p:nvSpPr>
          <p:spPr>
            <a:xfrm rot="5400000">
              <a:off x="4998048" y="4720464"/>
              <a:ext cx="1296143" cy="594552"/>
            </a:xfrm>
            <a:prstGeom prst="rect">
              <a:avLst/>
            </a:prstGeom>
            <a:solidFill>
              <a:schemeClr val="tx1">
                <a:lumMod val="65000"/>
                <a:lumOff val="3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dirty="0" smtClean="0">
                  <a:latin typeface="+mj-lt"/>
                </a:rPr>
                <a:t>Projection</a:t>
              </a:r>
              <a:endParaRPr lang="fr-FR" sz="1100" b="1" dirty="0">
                <a:latin typeface="+mj-lt"/>
              </a:endParaRPr>
            </a:p>
          </p:txBody>
        </p:sp>
      </p:grpSp>
      <p:sp>
        <p:nvSpPr>
          <p:cNvPr id="43" name="Rectangle 42"/>
          <p:cNvSpPr/>
          <p:nvPr/>
        </p:nvSpPr>
        <p:spPr>
          <a:xfrm>
            <a:off x="2897167" y="4369668"/>
            <a:ext cx="2275656" cy="814976"/>
          </a:xfrm>
          <a:prstGeom prst="rect">
            <a:avLst/>
          </a:prstGeom>
          <a:solidFill>
            <a:srgbClr val="3BB81E"/>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latin typeface="Segoe UI"/>
              </a:rPr>
              <a:t>Windows Metadata</a:t>
            </a:r>
            <a:endParaRPr lang="en-US" sz="1400" b="1" dirty="0">
              <a:latin typeface="Segoe UI"/>
            </a:endParaRPr>
          </a:p>
        </p:txBody>
      </p:sp>
      <p:cxnSp>
        <p:nvCxnSpPr>
          <p:cNvPr id="45" name="Elbow Connector 30"/>
          <p:cNvCxnSpPr>
            <a:stCxn id="35" idx="2"/>
          </p:cNvCxnSpPr>
          <p:nvPr/>
        </p:nvCxnSpPr>
        <p:spPr>
          <a:xfrm rot="10800000">
            <a:off x="2789125" y="2414286"/>
            <a:ext cx="2548692" cy="755556"/>
          </a:xfrm>
          <a:prstGeom prst="bentConnector3">
            <a:avLst>
              <a:gd name="adj1" fmla="val 50000"/>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46" name="Elbow Connector 33"/>
          <p:cNvCxnSpPr/>
          <p:nvPr/>
        </p:nvCxnSpPr>
        <p:spPr>
          <a:xfrm rot="10800000" flipV="1">
            <a:off x="2743200" y="1736684"/>
            <a:ext cx="2602400" cy="256720"/>
          </a:xfrm>
          <a:prstGeom prst="bentConnector3">
            <a:avLst>
              <a:gd name="adj1" fmla="val 50000"/>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a:off x="4067944" y="3145532"/>
            <a:ext cx="0" cy="1199827"/>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H="1">
            <a:off x="4063471" y="4009628"/>
            <a:ext cx="12821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Connecteur droit avec flèche 55"/>
          <p:cNvCxnSpPr/>
          <p:nvPr/>
        </p:nvCxnSpPr>
        <p:spPr>
          <a:xfrm flipH="1">
            <a:off x="2789125" y="2890689"/>
            <a:ext cx="12743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6584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User </a:t>
            </a:r>
            <a:r>
              <a:rPr lang="fr-FR" dirty="0" err="1" smtClean="0">
                <a:ea typeface="ＭＳ Ｐゴシック" pitchFamily="34" charset="-128"/>
              </a:rPr>
              <a:t>Experience</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881063"/>
            <a:ext cx="8280920" cy="4478337"/>
          </a:xfrm>
        </p:spPr>
        <p:txBody>
          <a:bodyPr/>
          <a:lstStyle/>
          <a:p>
            <a:pPr lvl="0">
              <a:spcAft>
                <a:spcPts val="1200"/>
              </a:spcAft>
            </a:pPr>
            <a:r>
              <a:rPr lang="fr-FR" dirty="0" smtClean="0">
                <a:latin typeface="+mj-lt"/>
              </a:rPr>
              <a:t>Design </a:t>
            </a:r>
            <a:r>
              <a:rPr lang="fr-FR" dirty="0" err="1" smtClean="0">
                <a:latin typeface="+mj-lt"/>
              </a:rPr>
              <a:t>is</a:t>
            </a:r>
            <a:r>
              <a:rPr lang="fr-FR" dirty="0" smtClean="0">
                <a:latin typeface="+mj-lt"/>
              </a:rPr>
              <a:t> </a:t>
            </a:r>
            <a:r>
              <a:rPr lang="fr-FR" dirty="0" err="1" smtClean="0">
                <a:latin typeface="+mj-lt"/>
              </a:rPr>
              <a:t>very</a:t>
            </a:r>
            <a:r>
              <a:rPr lang="fr-FR" dirty="0" smtClean="0">
                <a:latin typeface="+mj-lt"/>
              </a:rPr>
              <a:t> important </a:t>
            </a:r>
            <a:r>
              <a:rPr lang="fr-FR" dirty="0" err="1" smtClean="0">
                <a:latin typeface="+mj-lt"/>
              </a:rPr>
              <a:t>with</a:t>
            </a:r>
            <a:r>
              <a:rPr lang="fr-FR" dirty="0" smtClean="0">
                <a:latin typeface="+mj-lt"/>
              </a:rPr>
              <a:t> Universal Apps</a:t>
            </a:r>
          </a:p>
          <a:p>
            <a:pPr lvl="1">
              <a:spcAft>
                <a:spcPts val="1200"/>
              </a:spcAft>
            </a:pPr>
            <a:r>
              <a:rPr lang="fr-FR" dirty="0" err="1" smtClean="0">
                <a:latin typeface="+mj-lt"/>
              </a:rPr>
              <a:t>You’ll</a:t>
            </a:r>
            <a:r>
              <a:rPr lang="fr-FR" dirty="0" smtClean="0">
                <a:latin typeface="+mj-lt"/>
              </a:rPr>
              <a:t> deal </a:t>
            </a:r>
            <a:r>
              <a:rPr lang="fr-FR" dirty="0" err="1" smtClean="0">
                <a:latin typeface="+mj-lt"/>
              </a:rPr>
              <a:t>with</a:t>
            </a:r>
            <a:r>
              <a:rPr lang="fr-FR" dirty="0" smtClean="0">
                <a:latin typeface="+mj-lt"/>
              </a:rPr>
              <a:t> </a:t>
            </a:r>
            <a:r>
              <a:rPr lang="fr-FR" dirty="0" err="1" smtClean="0">
                <a:latin typeface="+mj-lt"/>
              </a:rPr>
              <a:t>many</a:t>
            </a:r>
            <a:r>
              <a:rPr lang="fr-FR" dirty="0" smtClean="0">
                <a:latin typeface="+mj-lt"/>
              </a:rPr>
              <a:t> </a:t>
            </a:r>
            <a:r>
              <a:rPr lang="fr-FR" dirty="0" err="1" smtClean="0">
                <a:latin typeface="+mj-lt"/>
              </a:rPr>
              <a:t>devices</a:t>
            </a:r>
            <a:endParaRPr lang="fr-FR" dirty="0" smtClean="0">
              <a:latin typeface="+mj-lt"/>
            </a:endParaRPr>
          </a:p>
          <a:p>
            <a:pPr lvl="1">
              <a:spcAft>
                <a:spcPts val="1200"/>
              </a:spcAft>
            </a:pPr>
            <a:r>
              <a:rPr lang="fr-FR" dirty="0" err="1" smtClean="0">
                <a:latin typeface="+mj-lt"/>
              </a:rPr>
              <a:t>Many</a:t>
            </a:r>
            <a:r>
              <a:rPr lang="fr-FR" dirty="0" smtClean="0">
                <a:latin typeface="+mj-lt"/>
              </a:rPr>
              <a:t> </a:t>
            </a:r>
            <a:r>
              <a:rPr lang="fr-FR" dirty="0" err="1" smtClean="0">
                <a:latin typeface="+mj-lt"/>
              </a:rPr>
              <a:t>resolutions</a:t>
            </a:r>
            <a:endParaRPr lang="fr-FR" dirty="0" smtClean="0">
              <a:latin typeface="+mj-lt"/>
            </a:endParaRPr>
          </a:p>
          <a:p>
            <a:pPr lvl="1">
              <a:spcAft>
                <a:spcPts val="1200"/>
              </a:spcAft>
            </a:pPr>
            <a:r>
              <a:rPr lang="fr-FR" dirty="0" err="1" smtClean="0">
                <a:latin typeface="+mj-lt"/>
              </a:rPr>
              <a:t>Many</a:t>
            </a:r>
            <a:r>
              <a:rPr lang="fr-FR" dirty="0" smtClean="0">
                <a:latin typeface="+mj-lt"/>
              </a:rPr>
              <a:t> input </a:t>
            </a:r>
            <a:r>
              <a:rPr lang="fr-FR" dirty="0" err="1" smtClean="0">
                <a:latin typeface="+mj-lt"/>
              </a:rPr>
              <a:t>methods</a:t>
            </a:r>
            <a:endParaRPr lang="fr-FR" dirty="0">
              <a:latin typeface="+mj-lt"/>
            </a:endParaRPr>
          </a:p>
          <a:p>
            <a:pPr lvl="2">
              <a:spcAft>
                <a:spcPts val="1200"/>
              </a:spcAft>
            </a:pPr>
            <a:r>
              <a:rPr lang="fr-FR" dirty="0" err="1" smtClean="0">
                <a:latin typeface="+mj-lt"/>
              </a:rPr>
              <a:t>Gestures</a:t>
            </a:r>
            <a:endParaRPr lang="fr-FR" dirty="0" smtClean="0">
              <a:latin typeface="+mj-lt"/>
            </a:endParaRPr>
          </a:p>
          <a:p>
            <a:pPr lvl="2">
              <a:spcAft>
                <a:spcPts val="1200"/>
              </a:spcAft>
            </a:pPr>
            <a:r>
              <a:rPr lang="fr-FR" dirty="0" smtClean="0">
                <a:latin typeface="+mj-lt"/>
              </a:rPr>
              <a:t>Mouse</a:t>
            </a:r>
            <a:endParaRPr lang="fr-FR" dirty="0" smtClean="0">
              <a:latin typeface="+mj-lt"/>
            </a:endParaRPr>
          </a:p>
          <a:p>
            <a:pPr>
              <a:spcAft>
                <a:spcPts val="1200"/>
              </a:spcAft>
            </a:pPr>
            <a:r>
              <a:rPr lang="fr-FR" dirty="0" err="1" smtClean="0">
                <a:latin typeface="+mj-lt"/>
              </a:rPr>
              <a:t>Follow</a:t>
            </a:r>
            <a:r>
              <a:rPr lang="fr-FR" dirty="0" smtClean="0">
                <a:latin typeface="+mj-lt"/>
              </a:rPr>
              <a:t> Microsoft Modern UI guidelines </a:t>
            </a:r>
            <a:r>
              <a:rPr lang="fr-FR" dirty="0" err="1" smtClean="0">
                <a:latin typeface="+mj-lt"/>
              </a:rPr>
              <a:t>please</a:t>
            </a:r>
            <a:r>
              <a:rPr lang="fr-FR" dirty="0" smtClean="0">
                <a:latin typeface="+mj-lt"/>
              </a:rPr>
              <a:t>! </a:t>
            </a:r>
            <a:r>
              <a:rPr lang="fr-FR" dirty="0" smtClean="0">
                <a:latin typeface="+mj-lt"/>
                <a:sym typeface="Wingdings" panose="05000000000000000000" pitchFamily="2" charset="2"/>
              </a:rPr>
              <a:t></a:t>
            </a:r>
          </a:p>
          <a:p>
            <a:pPr marL="0" indent="0">
              <a:spcAft>
                <a:spcPts val="1200"/>
              </a:spcAft>
              <a:buNone/>
            </a:pPr>
            <a:r>
              <a:rPr lang="fr-FR" sz="1600" dirty="0">
                <a:latin typeface="+mj-lt"/>
                <a:hlinkClick r:id="rId3"/>
              </a:rPr>
              <a:t>https://</a:t>
            </a:r>
            <a:r>
              <a:rPr lang="fr-FR" sz="1600" dirty="0" smtClean="0">
                <a:latin typeface="+mj-lt"/>
                <a:hlinkClick r:id="rId3"/>
              </a:rPr>
              <a:t>msdn.microsoft.com/fr-fr/library/windows/apps/hh465424.aspx</a:t>
            </a:r>
            <a:endParaRPr lang="fr-FR" sz="1600" dirty="0" smtClean="0">
              <a:latin typeface="+mj-lt"/>
            </a:endParaRPr>
          </a:p>
          <a:p>
            <a:pPr>
              <a:spcAft>
                <a:spcPts val="1200"/>
              </a:spcAft>
            </a:pPr>
            <a:endParaRPr lang="fr-FR" dirty="0">
              <a:latin typeface="+mj-lt"/>
            </a:endParaRPr>
          </a:p>
          <a:p>
            <a:pPr lvl="1">
              <a:spcAft>
                <a:spcPts val="1200"/>
              </a:spcAft>
            </a:pPr>
            <a:endParaRPr lang="fr-FR" dirty="0" smtClean="0">
              <a:latin typeface="+mj-lt"/>
            </a:endParaRPr>
          </a:p>
          <a:p>
            <a:pPr>
              <a:spcAft>
                <a:spcPts val="1200"/>
              </a:spcAft>
            </a:pP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01409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Modern UI</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en-US" dirty="0" smtClean="0"/>
              <a:t>Introduction – Modern UI Apps</a:t>
            </a:r>
            <a:endParaRPr lang="en-US" dirty="0"/>
          </a:p>
        </p:txBody>
      </p:sp>
      <p:pic>
        <p:nvPicPr>
          <p:cNvPr id="4" name="Picture 3"/>
          <p:cNvPicPr>
            <a:picLocks noChangeAspect="1"/>
          </p:cNvPicPr>
          <p:nvPr/>
        </p:nvPicPr>
        <p:blipFill>
          <a:blip r:embed="rId2"/>
          <a:stretch>
            <a:fillRect/>
          </a:stretch>
        </p:blipFill>
        <p:spPr>
          <a:xfrm>
            <a:off x="4608513" y="2713484"/>
            <a:ext cx="4355977" cy="2450237"/>
          </a:xfrm>
          <a:prstGeom prst="rect">
            <a:avLst/>
          </a:prstGeom>
        </p:spPr>
      </p:pic>
    </p:spTree>
    <p:extLst>
      <p:ext uri="{BB962C8B-B14F-4D97-AF65-F5344CB8AC3E}">
        <p14:creationId xmlns:p14="http://schemas.microsoft.com/office/powerpoint/2010/main" val="41448857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Chrome vs Content</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fr-FR" dirty="0" err="1" smtClean="0">
                <a:latin typeface="+mj-lt"/>
              </a:rPr>
              <a:t>We’ll</a:t>
            </a:r>
            <a:r>
              <a:rPr lang="fr-FR" dirty="0">
                <a:latin typeface="+mj-lt"/>
              </a:rPr>
              <a:t> </a:t>
            </a:r>
            <a:r>
              <a:rPr lang="fr-FR" dirty="0" err="1" smtClean="0">
                <a:latin typeface="+mj-lt"/>
              </a:rPr>
              <a:t>separate</a:t>
            </a:r>
            <a:r>
              <a:rPr lang="fr-FR" dirty="0" smtClean="0">
                <a:latin typeface="+mj-lt"/>
              </a:rPr>
              <a:t> Chrome and Content for </a:t>
            </a:r>
            <a:r>
              <a:rPr lang="fr-FR" dirty="0" err="1" smtClean="0">
                <a:latin typeface="+mj-lt"/>
              </a:rPr>
              <a:t>this</a:t>
            </a:r>
            <a:r>
              <a:rPr lang="fr-FR" dirty="0" smtClean="0">
                <a:latin typeface="+mj-lt"/>
              </a:rPr>
              <a:t> course</a:t>
            </a:r>
          </a:p>
          <a:p>
            <a:pPr lvl="1">
              <a:spcAft>
                <a:spcPts val="1200"/>
              </a:spcAft>
            </a:pPr>
            <a:r>
              <a:rPr lang="fr-FR" dirty="0" smtClean="0">
                <a:latin typeface="+mj-lt"/>
              </a:rPr>
              <a:t>Chrome: Tabs, Menus, </a:t>
            </a:r>
            <a:r>
              <a:rPr lang="fr-FR" dirty="0" err="1" smtClean="0">
                <a:latin typeface="+mj-lt"/>
              </a:rPr>
              <a:t>Icon</a:t>
            </a:r>
            <a:r>
              <a:rPr lang="fr-FR" dirty="0" smtClean="0">
                <a:latin typeface="+mj-lt"/>
              </a:rPr>
              <a:t>, Buttons…</a:t>
            </a:r>
          </a:p>
          <a:p>
            <a:pPr lvl="2">
              <a:spcAft>
                <a:spcPts val="1200"/>
              </a:spcAft>
            </a:pPr>
            <a:r>
              <a:rPr lang="fr-FR" dirty="0" err="1" smtClean="0">
                <a:latin typeface="+mj-lt"/>
              </a:rPr>
              <a:t>Everything</a:t>
            </a:r>
            <a:r>
              <a:rPr lang="fr-FR" dirty="0" smtClean="0">
                <a:latin typeface="+mj-lt"/>
              </a:rPr>
              <a:t> </a:t>
            </a:r>
            <a:r>
              <a:rPr lang="fr-FR" dirty="0" err="1" smtClean="0">
                <a:latin typeface="+mj-lt"/>
              </a:rPr>
              <a:t>that</a:t>
            </a:r>
            <a:r>
              <a:rPr lang="fr-FR" dirty="0" smtClean="0">
                <a:latin typeface="+mj-lt"/>
              </a:rPr>
              <a:t> </a:t>
            </a:r>
            <a:r>
              <a:rPr lang="fr-FR" dirty="0" err="1" smtClean="0">
                <a:latin typeface="+mj-lt"/>
              </a:rPr>
              <a:t>isn’t</a:t>
            </a:r>
            <a:r>
              <a:rPr lang="fr-FR" dirty="0" smtClean="0">
                <a:latin typeface="+mj-lt"/>
              </a:rPr>
              <a:t> content</a:t>
            </a:r>
          </a:p>
          <a:p>
            <a:pPr lvl="1">
              <a:spcAft>
                <a:spcPts val="1200"/>
              </a:spcAft>
            </a:pPr>
            <a:r>
              <a:rPr lang="fr-FR" dirty="0" smtClean="0">
                <a:latin typeface="+mj-lt"/>
              </a:rPr>
              <a:t>Content: For </a:t>
            </a:r>
            <a:r>
              <a:rPr lang="fr-FR" dirty="0" err="1" smtClean="0">
                <a:latin typeface="+mj-lt"/>
              </a:rPr>
              <a:t>what</a:t>
            </a:r>
            <a:r>
              <a:rPr lang="fr-FR" dirty="0" smtClean="0">
                <a:latin typeface="+mj-lt"/>
              </a:rPr>
              <a:t> </a:t>
            </a:r>
            <a:r>
              <a:rPr lang="fr-FR" dirty="0" err="1" smtClean="0">
                <a:latin typeface="+mj-lt"/>
              </a:rPr>
              <a:t>we</a:t>
            </a:r>
            <a:r>
              <a:rPr lang="fr-FR" dirty="0" smtClean="0">
                <a:latin typeface="+mj-lt"/>
              </a:rPr>
              <a:t> </a:t>
            </a:r>
            <a:r>
              <a:rPr lang="fr-FR" dirty="0" err="1" smtClean="0">
                <a:latin typeface="+mj-lt"/>
              </a:rPr>
              <a:t>opened</a:t>
            </a:r>
            <a:r>
              <a:rPr lang="fr-FR" dirty="0" smtClean="0">
                <a:latin typeface="+mj-lt"/>
              </a:rPr>
              <a:t> the </a:t>
            </a:r>
            <a:r>
              <a:rPr lang="fr-FR" dirty="0" err="1" smtClean="0">
                <a:latin typeface="+mj-lt"/>
              </a:rPr>
              <a:t>app</a:t>
            </a:r>
            <a:endParaRPr lang="fr-FR" dirty="0" smtClean="0">
              <a:latin typeface="+mj-lt"/>
            </a:endParaRPr>
          </a:p>
          <a:p>
            <a:pPr lvl="2">
              <a:spcAft>
                <a:spcPts val="1200"/>
              </a:spcAft>
            </a:pPr>
            <a:r>
              <a:rPr lang="fr-FR" dirty="0" err="1" smtClean="0">
                <a:latin typeface="+mj-lt"/>
              </a:rPr>
              <a:t>Movie</a:t>
            </a:r>
            <a:r>
              <a:rPr lang="fr-FR" dirty="0" smtClean="0">
                <a:latin typeface="+mj-lt"/>
              </a:rPr>
              <a:t>, Picture, </a:t>
            </a:r>
            <a:r>
              <a:rPr lang="fr-FR" dirty="0" err="1" smtClean="0">
                <a:latin typeface="+mj-lt"/>
              </a:rPr>
              <a:t>Text</a:t>
            </a:r>
            <a:r>
              <a:rPr lang="fr-FR" dirty="0" smtClean="0">
                <a:latin typeface="+mj-lt"/>
              </a:rPr>
              <a:t>, Document, …</a:t>
            </a:r>
          </a:p>
          <a:p>
            <a:pPr lvl="2">
              <a:spcAft>
                <a:spcPts val="1200"/>
              </a:spcAft>
            </a:pPr>
            <a:r>
              <a:rPr lang="fr-FR" dirty="0" err="1" smtClean="0">
                <a:latin typeface="+mj-lt"/>
              </a:rPr>
              <a:t>What</a:t>
            </a:r>
            <a:r>
              <a:rPr lang="fr-FR" dirty="0" smtClean="0">
                <a:latin typeface="+mj-lt"/>
              </a:rPr>
              <a:t> </a:t>
            </a:r>
            <a:r>
              <a:rPr lang="fr-FR" dirty="0" err="1" smtClean="0">
                <a:latin typeface="+mj-lt"/>
              </a:rPr>
              <a:t>we</a:t>
            </a:r>
            <a:r>
              <a:rPr lang="fr-FR" dirty="0" smtClean="0">
                <a:latin typeface="+mj-lt"/>
              </a:rPr>
              <a:t> </a:t>
            </a:r>
            <a:r>
              <a:rPr lang="fr-FR" dirty="0" err="1" smtClean="0">
                <a:latin typeface="+mj-lt"/>
              </a:rPr>
              <a:t>really</a:t>
            </a:r>
            <a:r>
              <a:rPr lang="fr-FR" dirty="0" smtClean="0">
                <a:latin typeface="+mj-lt"/>
              </a:rPr>
              <a:t> </a:t>
            </a:r>
            <a:r>
              <a:rPr lang="fr-FR" dirty="0" err="1" smtClean="0">
                <a:latin typeface="+mj-lt"/>
              </a:rPr>
              <a:t>want</a:t>
            </a:r>
            <a:r>
              <a:rPr lang="fr-FR" dirty="0" smtClean="0">
                <a:latin typeface="+mj-lt"/>
              </a:rPr>
              <a:t> to </a:t>
            </a:r>
            <a:r>
              <a:rPr lang="fr-FR" dirty="0" err="1" smtClean="0">
                <a:latin typeface="+mj-lt"/>
              </a:rPr>
              <a:t>see</a:t>
            </a:r>
            <a:r>
              <a:rPr lang="fr-FR" dirty="0" smtClean="0">
                <a:latin typeface="+mj-lt"/>
              </a:rPr>
              <a:t>!</a:t>
            </a:r>
            <a:endParaRPr lang="fr-FR" dirty="0">
              <a:latin typeface="+mj-lt"/>
            </a:endParaRPr>
          </a:p>
          <a:p>
            <a:pPr lvl="1">
              <a:spcAft>
                <a:spcPts val="1200"/>
              </a:spcAft>
            </a:pPr>
            <a:endParaRPr lang="fr-FR" dirty="0" smtClean="0">
              <a:latin typeface="+mj-lt"/>
            </a:endParaRPr>
          </a:p>
          <a:p>
            <a:pPr>
              <a:spcAft>
                <a:spcPts val="1200"/>
              </a:spcAft>
            </a:pP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lemalesaint.fr/media/W1siZiIsIjIwMTMvMDEvZm9uZGFudC1jaG9jb2xhdC5qcGciXV0/fondant-chocolat?sha=da9023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5852" y="3433564"/>
            <a:ext cx="2568398" cy="166089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868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Chrome </a:t>
            </a:r>
            <a:r>
              <a:rPr lang="fr-FR" dirty="0" err="1" smtClean="0">
                <a:ea typeface="ＭＳ Ｐゴシック" pitchFamily="34" charset="-128"/>
              </a:rPr>
              <a:t>before</a:t>
            </a:r>
            <a:r>
              <a:rPr lang="fr-FR" dirty="0" smtClean="0">
                <a:ea typeface="ＭＳ Ｐゴシック" pitchFamily="34" charset="-128"/>
              </a:rPr>
              <a:t> Content</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professeur\Desktop\image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87" y="1019532"/>
            <a:ext cx="5977857" cy="399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21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Content </a:t>
            </a:r>
            <a:r>
              <a:rPr lang="fr-FR" dirty="0" err="1" smtClean="0">
                <a:ea typeface="ＭＳ Ｐゴシック" pitchFamily="34" charset="-128"/>
              </a:rPr>
              <a:t>before</a:t>
            </a:r>
            <a:r>
              <a:rPr lang="fr-FR" dirty="0" smtClean="0">
                <a:ea typeface="ＭＳ Ｐゴシック" pitchFamily="34" charset="-128"/>
              </a:rPr>
              <a:t> Chrome</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rofesseur\Desktop\image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070" y="986318"/>
            <a:ext cx="5663242" cy="4103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668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a:xfrm>
            <a:off x="1116013" y="336550"/>
            <a:ext cx="7777162" cy="504825"/>
          </a:xfrm>
        </p:spPr>
        <p:txBody>
          <a:bodyPr/>
          <a:lstStyle/>
          <a:p>
            <a:r>
              <a:rPr lang="en-US" smtClean="0">
                <a:ea typeface="ＭＳ Ｐゴシック" pitchFamily="34" charset="-128"/>
              </a:rPr>
              <a:t>Objectives</a:t>
            </a:r>
          </a:p>
        </p:txBody>
      </p:sp>
      <p:sp>
        <p:nvSpPr>
          <p:cNvPr id="34818" name="Espace réservé du contenu 2"/>
          <p:cNvSpPr>
            <a:spLocks noGrp="1"/>
          </p:cNvSpPr>
          <p:nvPr>
            <p:ph idx="1"/>
          </p:nvPr>
        </p:nvSpPr>
        <p:spPr/>
        <p:txBody>
          <a:bodyPr/>
          <a:lstStyle/>
          <a:p>
            <a:pPr marL="0" indent="0">
              <a:buNone/>
            </a:pPr>
            <a:r>
              <a:rPr lang="en-US" dirty="0" smtClean="0">
                <a:ea typeface="ＭＳ Ｐゴシック" pitchFamily="34" charset="-128"/>
              </a:rPr>
              <a:t>By completing this course, you’ll be able to:</a:t>
            </a:r>
          </a:p>
          <a:p>
            <a:pPr lvl="1" eaLnBrk="1" hangingPunct="1"/>
            <a:endParaRPr lang="en-US" sz="2400" dirty="0" smtClean="0"/>
          </a:p>
          <a:p>
            <a:pPr lvl="1" eaLnBrk="1" hangingPunct="1"/>
            <a:r>
              <a:rPr lang="en-US" dirty="0" smtClean="0"/>
              <a:t>Understand why Microsoft changed its UI</a:t>
            </a:r>
          </a:p>
          <a:p>
            <a:pPr lvl="1" eaLnBrk="1" hangingPunct="1"/>
            <a:endParaRPr lang="fr-FR" dirty="0"/>
          </a:p>
          <a:p>
            <a:pPr lvl="1" eaLnBrk="1" hangingPunct="1"/>
            <a:r>
              <a:rPr lang="fr-FR" dirty="0" err="1" smtClean="0"/>
              <a:t>Explain</a:t>
            </a:r>
            <a:r>
              <a:rPr lang="fr-FR" dirty="0" smtClean="0"/>
              <a:t> Universal Apps </a:t>
            </a:r>
            <a:r>
              <a:rPr lang="fr-FR" dirty="0" err="1" smtClean="0"/>
              <a:t>layout</a:t>
            </a:r>
            <a:r>
              <a:rPr lang="fr-FR" dirty="0" smtClean="0"/>
              <a:t> concept</a:t>
            </a:r>
          </a:p>
          <a:p>
            <a:pPr lvl="1" eaLnBrk="1" hangingPunct="1"/>
            <a:endParaRPr lang="fr-FR" dirty="0"/>
          </a:p>
          <a:p>
            <a:pPr lvl="1" eaLnBrk="1" hangingPunct="1"/>
            <a:r>
              <a:rPr lang="fr-FR" dirty="0" smtClean="0"/>
              <a:t>Know </a:t>
            </a:r>
            <a:r>
              <a:rPr lang="fr-FR" dirty="0" err="1" smtClean="0"/>
              <a:t>which</a:t>
            </a:r>
            <a:r>
              <a:rPr lang="fr-FR" dirty="0" smtClean="0"/>
              <a:t> </a:t>
            </a:r>
            <a:r>
              <a:rPr lang="fr-FR" dirty="0" err="1" smtClean="0"/>
              <a:t>development</a:t>
            </a:r>
            <a:r>
              <a:rPr lang="fr-FR" dirty="0" smtClean="0"/>
              <a:t> </a:t>
            </a:r>
            <a:r>
              <a:rPr lang="fr-FR" dirty="0" err="1" smtClean="0"/>
              <a:t>tools</a:t>
            </a:r>
            <a:r>
              <a:rPr lang="fr-FR" dirty="0" smtClean="0"/>
              <a:t> to use</a:t>
            </a:r>
            <a:endParaRPr lang="en-US" dirty="0"/>
          </a:p>
        </p:txBody>
      </p:sp>
      <p:sp>
        <p:nvSpPr>
          <p:cNvPr id="34819" name="Espace réservé du contenu 3"/>
          <p:cNvSpPr>
            <a:spLocks noGrp="1"/>
          </p:cNvSpPr>
          <p:nvPr>
            <p:ph sz="quarter" idx="13"/>
          </p:nvPr>
        </p:nvSpPr>
        <p:spPr/>
        <p:txBody>
          <a:bodyPr/>
          <a:lstStyle/>
          <a:p>
            <a:r>
              <a:rPr lang="en-US" dirty="0" smtClean="0">
                <a:ea typeface="ＭＳ Ｐゴシック" pitchFamily="34" charset="-128"/>
              </a:rPr>
              <a:t>Introduction – Modern UI Apps</a:t>
            </a:r>
          </a:p>
        </p:txBody>
      </p:sp>
      <p:pic>
        <p:nvPicPr>
          <p:cNvPr id="1027" name="Picture 3" descr="D:\Users\Renaud\Desktop\StageFinEtudesSupinfo\Icons-New\v3\Objecti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21197"/>
            <a:ext cx="648072" cy="64807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2641476"/>
            <a:ext cx="7777162" cy="504825"/>
          </a:xfrm>
        </p:spPr>
        <p:txBody>
          <a:bodyPr/>
          <a:lstStyle/>
          <a:p>
            <a:r>
              <a:rPr lang="fr-FR" dirty="0" smtClean="0">
                <a:ea typeface="ＭＳ Ｐゴシック" pitchFamily="34" charset="-128"/>
              </a:rPr>
              <a:t>UI Components</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110392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Layout</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Give content breathing room</a:t>
            </a:r>
          </a:p>
          <a:p>
            <a:pPr lvl="0">
              <a:spcAft>
                <a:spcPts val="1200"/>
              </a:spcAft>
            </a:pPr>
            <a:r>
              <a:rPr lang="en-US" dirty="0">
                <a:latin typeface="+mj-lt"/>
              </a:rPr>
              <a:t>Intentional space frames the content and allows your eyes to focus on the right thing</a:t>
            </a:r>
          </a:p>
          <a:p>
            <a:pPr lvl="0">
              <a:spcAft>
                <a:spcPts val="1200"/>
              </a:spcAft>
            </a:pPr>
            <a:r>
              <a:rPr lang="en-US" dirty="0">
                <a:latin typeface="+mj-lt"/>
              </a:rPr>
              <a:t>Remove lines and boxes as a way to group and organize content</a:t>
            </a:r>
            <a:endParaRPr lang="en-US" sz="24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 name="Connecteur droit 2"/>
          <p:cNvCxnSpPr/>
          <p:nvPr/>
        </p:nvCxnSpPr>
        <p:spPr>
          <a:xfrm flipV="1">
            <a:off x="827584" y="1201316"/>
            <a:ext cx="6984776" cy="2736304"/>
          </a:xfrm>
          <a:prstGeom prst="line">
            <a:avLst/>
          </a:prstGeom>
        </p:spPr>
        <p:style>
          <a:lnRef idx="2">
            <a:schemeClr val="accent2"/>
          </a:lnRef>
          <a:fillRef idx="0">
            <a:schemeClr val="accent2"/>
          </a:fillRef>
          <a:effectRef idx="1">
            <a:schemeClr val="accent2"/>
          </a:effectRef>
          <a:fontRef idx="minor">
            <a:schemeClr val="tx1"/>
          </a:fontRef>
        </p:style>
      </p:cxnSp>
      <p:sp>
        <p:nvSpPr>
          <p:cNvPr id="4" name="Rectangle 3"/>
          <p:cNvSpPr/>
          <p:nvPr/>
        </p:nvSpPr>
        <p:spPr>
          <a:xfrm>
            <a:off x="2123728" y="4010223"/>
            <a:ext cx="5112568" cy="115153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1400" b="1" dirty="0" smtClean="0"/>
              <a:t>Epuré</a:t>
            </a:r>
            <a:r>
              <a:rPr lang="fr-FR" sz="1400" dirty="0" smtClean="0"/>
              <a:t> pour nous permettre de voir uniquement les choses importantes</a:t>
            </a:r>
            <a:endParaRPr lang="fr-FR" sz="1400" dirty="0"/>
          </a:p>
        </p:txBody>
      </p:sp>
    </p:spTree>
    <p:extLst>
      <p:ext uri="{BB962C8B-B14F-4D97-AF65-F5344CB8AC3E}">
        <p14:creationId xmlns:p14="http://schemas.microsoft.com/office/powerpoint/2010/main" val="416703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Layout</a:t>
            </a:r>
            <a:r>
              <a:rPr lang="fr-FR" dirty="0" smtClean="0">
                <a:ea typeface="ＭＳ Ｐゴシック" pitchFamily="34" charset="-128"/>
              </a:rPr>
              <a:t> </a:t>
            </a:r>
            <a:r>
              <a:rPr lang="fr-FR" dirty="0" err="1" smtClean="0">
                <a:ea typeface="ＭＳ Ｐゴシック" pitchFamily="34" charset="-128"/>
              </a:rPr>
              <a:t>with</a:t>
            </a:r>
            <a:r>
              <a:rPr lang="fr-FR" dirty="0" smtClean="0">
                <a:ea typeface="ＭＳ Ｐゴシック" pitchFamily="34" charset="-128"/>
              </a:rPr>
              <a:t> Chrome</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p:cNvPicPr>
            <a:picLocks noChangeAspect="1"/>
          </p:cNvPicPr>
          <p:nvPr/>
        </p:nvPicPr>
        <p:blipFill>
          <a:blip r:embed="rId4"/>
          <a:stretch>
            <a:fillRect/>
          </a:stretch>
        </p:blipFill>
        <p:spPr>
          <a:xfrm>
            <a:off x="827584" y="913284"/>
            <a:ext cx="7560840" cy="4252973"/>
          </a:xfrm>
          <a:prstGeom prst="rect">
            <a:avLst/>
          </a:prstGeom>
        </p:spPr>
      </p:pic>
    </p:spTree>
    <p:extLst>
      <p:ext uri="{BB962C8B-B14F-4D97-AF65-F5344CB8AC3E}">
        <p14:creationId xmlns:p14="http://schemas.microsoft.com/office/powerpoint/2010/main" val="34328866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Layout</a:t>
            </a:r>
            <a:r>
              <a:rPr lang="fr-FR" dirty="0" smtClean="0">
                <a:ea typeface="ＭＳ Ｐゴシック" pitchFamily="34" charset="-128"/>
              </a:rPr>
              <a:t> in Windows 8</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1"/>
          <p:cNvPicPr>
            <a:picLocks noChangeAspect="1"/>
          </p:cNvPicPr>
          <p:nvPr/>
        </p:nvPicPr>
        <p:blipFill>
          <a:blip r:embed="rId4"/>
          <a:stretch>
            <a:fillRect/>
          </a:stretch>
        </p:blipFill>
        <p:spPr>
          <a:xfrm>
            <a:off x="972066" y="999055"/>
            <a:ext cx="7272342" cy="4090693"/>
          </a:xfrm>
          <a:prstGeom prst="rect">
            <a:avLst/>
          </a:prstGeom>
        </p:spPr>
      </p:pic>
      <p:cxnSp>
        <p:nvCxnSpPr>
          <p:cNvPr id="9" name="Connecteur droit 8"/>
          <p:cNvCxnSpPr/>
          <p:nvPr/>
        </p:nvCxnSpPr>
        <p:spPr>
          <a:xfrm flipH="1">
            <a:off x="1547665" y="985292"/>
            <a:ext cx="1" cy="41044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Connecteur droit 9"/>
          <p:cNvCxnSpPr/>
          <p:nvPr/>
        </p:nvCxnSpPr>
        <p:spPr>
          <a:xfrm>
            <a:off x="971600" y="1345332"/>
            <a:ext cx="72728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p:nvCxnSpPr>
        <p:spPr>
          <a:xfrm>
            <a:off x="972066" y="4491611"/>
            <a:ext cx="7272342"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885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Layout</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Use </a:t>
            </a:r>
            <a:r>
              <a:rPr lang="en-US" dirty="0" smtClean="0">
                <a:latin typeface="+mj-lt"/>
              </a:rPr>
              <a:t>of Typography:</a:t>
            </a:r>
          </a:p>
          <a:p>
            <a:pPr lvl="1">
              <a:spcAft>
                <a:spcPts val="1200"/>
              </a:spcAft>
            </a:pPr>
            <a:r>
              <a:rPr lang="en-US" dirty="0" smtClean="0">
                <a:latin typeface="+mj-lt"/>
              </a:rPr>
              <a:t>Create </a:t>
            </a:r>
            <a:r>
              <a:rPr lang="en-US" dirty="0">
                <a:latin typeface="+mj-lt"/>
              </a:rPr>
              <a:t>a sense of </a:t>
            </a:r>
            <a:r>
              <a:rPr lang="en-US" dirty="0" smtClean="0">
                <a:latin typeface="+mj-lt"/>
              </a:rPr>
              <a:t>structure </a:t>
            </a:r>
            <a:r>
              <a:rPr lang="en-US" dirty="0">
                <a:latin typeface="+mj-lt"/>
              </a:rPr>
              <a:t>and hierarchy in your content</a:t>
            </a:r>
          </a:p>
          <a:p>
            <a:pPr lvl="0">
              <a:spcAft>
                <a:spcPts val="1200"/>
              </a:spcAft>
            </a:pPr>
            <a:r>
              <a:rPr lang="en-US" dirty="0">
                <a:latin typeface="+mj-lt"/>
              </a:rPr>
              <a:t>Fixed set of sizes, weights, </a:t>
            </a:r>
            <a:r>
              <a:rPr lang="en-US" dirty="0" smtClean="0">
                <a:latin typeface="+mj-lt"/>
              </a:rPr>
              <a:t>colors</a:t>
            </a:r>
          </a:p>
          <a:p>
            <a:pPr lvl="1">
              <a:spcAft>
                <a:spcPts val="1200"/>
              </a:spcAft>
            </a:pPr>
            <a:r>
              <a:rPr lang="en-US" dirty="0" smtClean="0">
                <a:latin typeface="+mj-lt"/>
              </a:rPr>
              <a:t>Convey </a:t>
            </a:r>
            <a:r>
              <a:rPr lang="en-US" dirty="0">
                <a:latin typeface="+mj-lt"/>
              </a:rPr>
              <a:t>information on a piece of content’s importance</a:t>
            </a:r>
          </a:p>
          <a:p>
            <a:pPr lvl="0">
              <a:spcAft>
                <a:spcPts val="1200"/>
              </a:spcAft>
            </a:pPr>
            <a:r>
              <a:rPr lang="en-US" dirty="0" smtClean="0">
                <a:latin typeface="+mj-lt"/>
              </a:rPr>
              <a:t>Default </a:t>
            </a:r>
            <a:r>
              <a:rPr lang="en-US" dirty="0">
                <a:latin typeface="+mj-lt"/>
              </a:rPr>
              <a:t>style sheet to get </a:t>
            </a:r>
            <a:r>
              <a:rPr lang="en-US" dirty="0" smtClean="0">
                <a:latin typeface="+mj-lt"/>
              </a:rPr>
              <a:t>classical app styling</a:t>
            </a:r>
            <a:endParaRPr lang="en-US" sz="24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29408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Layout</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p:cNvPicPr>
            <a:picLocks noChangeAspect="1"/>
          </p:cNvPicPr>
          <p:nvPr/>
        </p:nvPicPr>
        <p:blipFill>
          <a:blip r:embed="rId4"/>
          <a:stretch>
            <a:fillRect/>
          </a:stretch>
        </p:blipFill>
        <p:spPr>
          <a:xfrm>
            <a:off x="2339752" y="861696"/>
            <a:ext cx="4610100" cy="4286250"/>
          </a:xfrm>
          <a:prstGeom prst="rect">
            <a:avLst/>
          </a:prstGeom>
        </p:spPr>
      </p:pic>
    </p:spTree>
    <p:extLst>
      <p:ext uri="{BB962C8B-B14F-4D97-AF65-F5344CB8AC3E}">
        <p14:creationId xmlns:p14="http://schemas.microsoft.com/office/powerpoint/2010/main" val="39787678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Layout</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1"/>
          <p:cNvPicPr>
            <a:picLocks noChangeAspect="1"/>
          </p:cNvPicPr>
          <p:nvPr/>
        </p:nvPicPr>
        <p:blipFill>
          <a:blip r:embed="rId4"/>
          <a:stretch>
            <a:fillRect/>
          </a:stretch>
        </p:blipFill>
        <p:spPr>
          <a:xfrm>
            <a:off x="899592" y="969963"/>
            <a:ext cx="7308304" cy="4110921"/>
          </a:xfrm>
          <a:prstGeom prst="rect">
            <a:avLst/>
          </a:prstGeom>
        </p:spPr>
      </p:pic>
    </p:spTree>
    <p:extLst>
      <p:ext uri="{BB962C8B-B14F-4D97-AF65-F5344CB8AC3E}">
        <p14:creationId xmlns:p14="http://schemas.microsoft.com/office/powerpoint/2010/main" val="42641294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Layout</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Let content flow from edge to </a:t>
            </a:r>
            <a:r>
              <a:rPr lang="en-US" dirty="0" smtClean="0">
                <a:latin typeface="+mj-lt"/>
              </a:rPr>
              <a:t>edge</a:t>
            </a:r>
          </a:p>
          <a:p>
            <a:pPr lvl="1">
              <a:spcAft>
                <a:spcPts val="1200"/>
              </a:spcAft>
            </a:pPr>
            <a:r>
              <a:rPr lang="en-US" dirty="0"/>
              <a:t>Visual alignment, structure &amp; </a:t>
            </a:r>
            <a:r>
              <a:rPr lang="en-US" dirty="0" smtClean="0"/>
              <a:t>clarity</a:t>
            </a:r>
          </a:p>
          <a:p>
            <a:pPr lvl="1">
              <a:spcAft>
                <a:spcPts val="1200"/>
              </a:spcAft>
            </a:pPr>
            <a:r>
              <a:rPr lang="en-US" dirty="0"/>
              <a:t>Align elements on a grid to </a:t>
            </a:r>
            <a:r>
              <a:rPr lang="en-US" dirty="0" smtClean="0"/>
              <a:t>make it </a:t>
            </a:r>
            <a:r>
              <a:rPr lang="en-US" dirty="0"/>
              <a:t>structured </a:t>
            </a:r>
            <a:r>
              <a:rPr lang="en-US" dirty="0" smtClean="0"/>
              <a:t>&amp; consistent</a:t>
            </a:r>
            <a:endParaRPr lang="en-US" dirty="0">
              <a:latin typeface="+mj-lt"/>
            </a:endParaRPr>
          </a:p>
          <a:p>
            <a:pPr lvl="0">
              <a:spcAft>
                <a:spcPts val="1200"/>
              </a:spcAft>
            </a:pPr>
            <a:r>
              <a:rPr lang="en-US" dirty="0" smtClean="0">
                <a:latin typeface="+mj-lt"/>
              </a:rPr>
              <a:t>Maintain a feeling of stability in every app</a:t>
            </a:r>
          </a:p>
          <a:p>
            <a:pPr lvl="1">
              <a:spcAft>
                <a:spcPts val="1200"/>
              </a:spcAft>
            </a:pPr>
            <a:r>
              <a:rPr lang="fr-FR" dirty="0" smtClean="0">
                <a:latin typeface="+mj-lt"/>
              </a:rPr>
              <a:t>User </a:t>
            </a:r>
            <a:r>
              <a:rPr lang="fr-FR" dirty="0" err="1" smtClean="0">
                <a:latin typeface="+mj-lt"/>
              </a:rPr>
              <a:t>already</a:t>
            </a:r>
            <a:r>
              <a:rPr lang="fr-FR" dirty="0" smtClean="0">
                <a:latin typeface="+mj-lt"/>
              </a:rPr>
              <a:t> know how </a:t>
            </a:r>
            <a:r>
              <a:rPr lang="fr-FR" dirty="0" err="1" smtClean="0">
                <a:latin typeface="+mj-lt"/>
              </a:rPr>
              <a:t>your</a:t>
            </a:r>
            <a:r>
              <a:rPr lang="fr-FR" dirty="0" smtClean="0">
                <a:latin typeface="+mj-lt"/>
              </a:rPr>
              <a:t> </a:t>
            </a:r>
            <a:r>
              <a:rPr lang="fr-FR" dirty="0" err="1" smtClean="0">
                <a:latin typeface="+mj-lt"/>
              </a:rPr>
              <a:t>app</a:t>
            </a:r>
            <a:r>
              <a:rPr lang="fr-FR" dirty="0" smtClean="0">
                <a:latin typeface="+mj-lt"/>
              </a:rPr>
              <a:t> </a:t>
            </a:r>
            <a:r>
              <a:rPr lang="fr-FR" dirty="0" err="1" smtClean="0">
                <a:latin typeface="+mj-lt"/>
              </a:rPr>
              <a:t>works</a:t>
            </a:r>
            <a:endParaRPr lang="en-US" dirty="0" smtClean="0">
              <a:latin typeface="+mj-lt"/>
            </a:endParaRPr>
          </a:p>
          <a:p>
            <a:pPr lvl="0">
              <a:spcAft>
                <a:spcPts val="1200"/>
              </a:spcAft>
            </a:pPr>
            <a:r>
              <a:rPr lang="en-US" dirty="0" smtClean="0">
                <a:latin typeface="+mj-lt"/>
              </a:rPr>
              <a:t>Keep </a:t>
            </a:r>
            <a:r>
              <a:rPr lang="en-US" dirty="0">
                <a:latin typeface="+mj-lt"/>
              </a:rPr>
              <a:t>ergonomics in mind</a:t>
            </a:r>
            <a:endParaRPr lang="en-US" sz="24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627803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Layout</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p:cNvPicPr>
            <a:picLocks noChangeAspect="1"/>
          </p:cNvPicPr>
          <p:nvPr/>
        </p:nvPicPr>
        <p:blipFill>
          <a:blip r:embed="rId4"/>
          <a:stretch>
            <a:fillRect/>
          </a:stretch>
        </p:blipFill>
        <p:spPr>
          <a:xfrm>
            <a:off x="1187624" y="1154439"/>
            <a:ext cx="7236296" cy="4070417"/>
          </a:xfrm>
          <a:prstGeom prst="rect">
            <a:avLst/>
          </a:prstGeom>
        </p:spPr>
      </p:pic>
    </p:spTree>
    <p:extLst>
      <p:ext uri="{BB962C8B-B14F-4D97-AF65-F5344CB8AC3E}">
        <p14:creationId xmlns:p14="http://schemas.microsoft.com/office/powerpoint/2010/main" val="3128315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Flyout</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L</a:t>
            </a:r>
            <a:r>
              <a:rPr lang="en-US" dirty="0" smtClean="0">
                <a:latin typeface="+mj-lt"/>
              </a:rPr>
              <a:t>ightweight </a:t>
            </a:r>
            <a:r>
              <a:rPr lang="en-US" dirty="0">
                <a:latin typeface="+mj-lt"/>
              </a:rPr>
              <a:t>way of showing transient, contextual </a:t>
            </a:r>
            <a:r>
              <a:rPr lang="en-US" dirty="0" smtClean="0">
                <a:latin typeface="+mj-lt"/>
              </a:rPr>
              <a:t>UI</a:t>
            </a:r>
          </a:p>
          <a:p>
            <a:pPr lvl="1">
              <a:spcAft>
                <a:spcPts val="1200"/>
              </a:spcAft>
            </a:pPr>
            <a:r>
              <a:rPr lang="fr-FR" dirty="0" smtClean="0">
                <a:latin typeface="+mj-lt"/>
              </a:rPr>
              <a:t>Over content</a:t>
            </a:r>
          </a:p>
          <a:p>
            <a:pPr lvl="1">
              <a:spcAft>
                <a:spcPts val="1200"/>
              </a:spcAft>
            </a:pPr>
            <a:r>
              <a:rPr lang="fr-FR" dirty="0" err="1" smtClean="0">
                <a:latin typeface="+mj-lt"/>
              </a:rPr>
              <a:t>Ask</a:t>
            </a:r>
            <a:r>
              <a:rPr lang="fr-FR" dirty="0" smtClean="0">
                <a:latin typeface="+mj-lt"/>
              </a:rPr>
              <a:t> for user data or </a:t>
            </a:r>
            <a:r>
              <a:rPr lang="fr-FR" dirty="0" err="1" smtClean="0">
                <a:latin typeface="+mj-lt"/>
              </a:rPr>
              <a:t>confirm</a:t>
            </a:r>
            <a:endParaRPr lang="en-US" sz="18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2" descr="Example of the Open With 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594" y="1777380"/>
            <a:ext cx="3857625" cy="3343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sdn.sec.s-msft.com/dynimg/IC7954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449017"/>
            <a:ext cx="29146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97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a:xfrm>
            <a:off x="1116013" y="336550"/>
            <a:ext cx="7777162" cy="504825"/>
          </a:xfrm>
        </p:spPr>
        <p:txBody>
          <a:bodyPr/>
          <a:lstStyle/>
          <a:p>
            <a:r>
              <a:rPr lang="en-US" smtClean="0">
                <a:ea typeface="ＭＳ Ｐゴシック" pitchFamily="34" charset="-128"/>
              </a:rPr>
              <a:t>Course plan</a:t>
            </a:r>
          </a:p>
        </p:txBody>
      </p:sp>
      <p:sp>
        <p:nvSpPr>
          <p:cNvPr id="35842" name="Espace réservé du contenu 2"/>
          <p:cNvSpPr>
            <a:spLocks noGrp="1"/>
          </p:cNvSpPr>
          <p:nvPr>
            <p:ph idx="1"/>
          </p:nvPr>
        </p:nvSpPr>
        <p:spPr>
          <a:xfrm>
            <a:off x="3635896" y="1128713"/>
            <a:ext cx="5257279" cy="4230687"/>
          </a:xfrm>
        </p:spPr>
        <p:txBody>
          <a:bodyPr/>
          <a:lstStyle/>
          <a:p>
            <a:pPr lvl="1" eaLnBrk="1" hangingPunct="1"/>
            <a:r>
              <a:rPr lang="en-US" dirty="0" smtClean="0"/>
              <a:t>Universal Apps?</a:t>
            </a:r>
          </a:p>
          <a:p>
            <a:pPr lvl="1" eaLnBrk="1" hangingPunct="1"/>
            <a:endParaRPr lang="fr-FR" dirty="0"/>
          </a:p>
          <a:p>
            <a:pPr lvl="1" eaLnBrk="1" hangingPunct="1"/>
            <a:r>
              <a:rPr lang="fr-FR" dirty="0" smtClean="0"/>
              <a:t>Modern UI Design</a:t>
            </a:r>
            <a:endParaRPr lang="en-US" dirty="0"/>
          </a:p>
        </p:txBody>
      </p:sp>
      <p:sp>
        <p:nvSpPr>
          <p:cNvPr id="35843" name="Espace réservé du contenu 3"/>
          <p:cNvSpPr>
            <a:spLocks noGrp="1"/>
          </p:cNvSpPr>
          <p:nvPr>
            <p:ph sz="quarter" idx="13"/>
          </p:nvPr>
        </p:nvSpPr>
        <p:spPr/>
        <p:txBody>
          <a:bodyPr/>
          <a:lstStyle/>
          <a:p>
            <a:r>
              <a:rPr lang="en-US" dirty="0">
                <a:ea typeface="ＭＳ Ｐゴシック" pitchFamily="34" charset="-128"/>
              </a:rPr>
              <a:t>Introduction – Modern UI Apps</a:t>
            </a:r>
          </a:p>
        </p:txBody>
      </p:sp>
      <p:pic>
        <p:nvPicPr>
          <p:cNvPr id="7" name="Picture 8" descr="200138722-001"/>
          <p:cNvPicPr>
            <a:picLocks noChangeAspect="1" noChangeArrowheads="1"/>
          </p:cNvPicPr>
          <p:nvPr/>
        </p:nvPicPr>
        <p:blipFill>
          <a:blip r:embed="rId2" cstate="print"/>
          <a:srcRect/>
          <a:stretch>
            <a:fillRect/>
          </a:stretch>
        </p:blipFill>
        <p:spPr bwMode="auto">
          <a:xfrm>
            <a:off x="539552" y="1417340"/>
            <a:ext cx="2472195" cy="3712096"/>
          </a:xfrm>
          <a:prstGeom prst="rect">
            <a:avLst/>
          </a:prstGeom>
          <a:noFill/>
          <a:ln w="9525">
            <a:noFill/>
            <a:miter lim="800000"/>
            <a:headEnd/>
            <a:tailEnd/>
          </a:ln>
        </p:spPr>
      </p:pic>
      <p:pic>
        <p:nvPicPr>
          <p:cNvPr id="2051" name="Picture 3" descr="D:\Users\Renaud\Desktop\StageFinEtudesSupinfo\Icons-New\v3\Min\Pl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196"/>
            <a:ext cx="647700" cy="6477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Errors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fr-FR" dirty="0" smtClean="0">
                <a:latin typeface="+mj-lt"/>
              </a:rPr>
              <a:t>Show </a:t>
            </a:r>
            <a:r>
              <a:rPr lang="fr-FR" dirty="0" err="1" smtClean="0">
                <a:latin typeface="+mj-lt"/>
              </a:rPr>
              <a:t>errors</a:t>
            </a:r>
            <a:r>
              <a:rPr lang="fr-FR" dirty="0" smtClean="0">
                <a:latin typeface="+mj-lt"/>
              </a:rPr>
              <a:t> </a:t>
            </a:r>
            <a:r>
              <a:rPr lang="fr-FR" dirty="0" err="1" smtClean="0">
                <a:latin typeface="+mj-lt"/>
              </a:rPr>
              <a:t>inline</a:t>
            </a:r>
            <a:r>
              <a:rPr lang="fr-FR" dirty="0" smtClean="0">
                <a:latin typeface="+mj-lt"/>
              </a:rPr>
              <a:t> </a:t>
            </a:r>
            <a:r>
              <a:rPr lang="fr-FR" dirty="0" err="1" smtClean="0">
                <a:latin typeface="+mj-lt"/>
              </a:rPr>
              <a:t>when</a:t>
            </a:r>
            <a:r>
              <a:rPr lang="fr-FR" dirty="0" smtClean="0">
                <a:latin typeface="+mj-lt"/>
              </a:rPr>
              <a:t> possible</a:t>
            </a:r>
          </a:p>
          <a:p>
            <a:pPr lvl="1">
              <a:spcAft>
                <a:spcPts val="1200"/>
              </a:spcAft>
            </a:pPr>
            <a:r>
              <a:rPr lang="fr-FR" dirty="0" err="1" smtClean="0">
                <a:latin typeface="+mj-lt"/>
              </a:rPr>
              <a:t>Keep</a:t>
            </a:r>
            <a:r>
              <a:rPr lang="fr-FR" dirty="0" smtClean="0">
                <a:latin typeface="+mj-lt"/>
              </a:rPr>
              <a:t> user </a:t>
            </a:r>
            <a:r>
              <a:rPr lang="fr-FR" dirty="0" err="1" smtClean="0">
                <a:latin typeface="+mj-lt"/>
              </a:rPr>
              <a:t>focused</a:t>
            </a: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p:cNvPicPr>
            <a:picLocks noChangeAspect="1"/>
          </p:cNvPicPr>
          <p:nvPr/>
        </p:nvPicPr>
        <p:blipFill>
          <a:blip r:embed="rId4"/>
          <a:stretch>
            <a:fillRect/>
          </a:stretch>
        </p:blipFill>
        <p:spPr>
          <a:xfrm>
            <a:off x="2195736" y="2497460"/>
            <a:ext cx="4824536" cy="947677"/>
          </a:xfrm>
          <a:prstGeom prst="rect">
            <a:avLst/>
          </a:prstGeom>
        </p:spPr>
      </p:pic>
    </p:spTree>
    <p:extLst>
      <p:ext uri="{BB962C8B-B14F-4D97-AF65-F5344CB8AC3E}">
        <p14:creationId xmlns:p14="http://schemas.microsoft.com/office/powerpoint/2010/main" val="11992850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Navigation</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Views should be about where you are </a:t>
            </a:r>
            <a:r>
              <a:rPr lang="en-US" dirty="0" smtClean="0">
                <a:latin typeface="+mj-lt"/>
              </a:rPr>
              <a:t>at…</a:t>
            </a:r>
          </a:p>
          <a:p>
            <a:pPr lvl="1">
              <a:spcAft>
                <a:spcPts val="1200"/>
              </a:spcAft>
            </a:pPr>
            <a:r>
              <a:rPr lang="en-US" dirty="0" smtClean="0">
                <a:latin typeface="+mj-lt"/>
              </a:rPr>
              <a:t>Not </a:t>
            </a:r>
            <a:r>
              <a:rPr lang="en-US" dirty="0">
                <a:latin typeface="+mj-lt"/>
              </a:rPr>
              <a:t>where you might </a:t>
            </a:r>
            <a:r>
              <a:rPr lang="en-US" dirty="0" smtClean="0">
                <a:latin typeface="+mj-lt"/>
              </a:rPr>
              <a:t>go!</a:t>
            </a:r>
          </a:p>
          <a:p>
            <a:pPr lvl="1">
              <a:spcAft>
                <a:spcPts val="1200"/>
              </a:spcAft>
            </a:pPr>
            <a:endParaRPr lang="en-US" dirty="0">
              <a:latin typeface="+mj-lt"/>
            </a:endParaRPr>
          </a:p>
          <a:p>
            <a:pPr lvl="0">
              <a:spcAft>
                <a:spcPts val="1200"/>
              </a:spcAft>
            </a:pPr>
            <a:r>
              <a:rPr lang="en-US" dirty="0">
                <a:latin typeface="+mj-lt"/>
              </a:rPr>
              <a:t>Integrate navigational elements into the content</a:t>
            </a:r>
          </a:p>
          <a:p>
            <a:pPr lvl="0">
              <a:spcAft>
                <a:spcPts val="1200"/>
              </a:spcAft>
            </a:pPr>
            <a:r>
              <a:rPr lang="en-US" dirty="0">
                <a:latin typeface="+mj-lt"/>
              </a:rPr>
              <a:t>Avoid persistent way finding chrome (ex. Tabs)</a:t>
            </a:r>
            <a:endParaRPr lang="en-US" sz="24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286777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Bad vs Good Navigation in Chrome</a:t>
            </a:r>
            <a:endParaRPr lang="en-US" dirty="0" smtClean="0">
              <a:ea typeface="ＭＳ Ｐゴシック" pitchFamily="34" charset="-128"/>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p:cNvPicPr>
            <a:picLocks noChangeAspect="1"/>
          </p:cNvPicPr>
          <p:nvPr/>
        </p:nvPicPr>
        <p:blipFill>
          <a:blip r:embed="rId4"/>
          <a:stretch>
            <a:fillRect/>
          </a:stretch>
        </p:blipFill>
        <p:spPr>
          <a:xfrm>
            <a:off x="179512" y="1177925"/>
            <a:ext cx="4712590" cy="2327647"/>
          </a:xfrm>
          <a:prstGeom prst="rect">
            <a:avLst/>
          </a:prstGeom>
        </p:spPr>
      </p:pic>
      <p:pic>
        <p:nvPicPr>
          <p:cNvPr id="8" name="Picture 3"/>
          <p:cNvPicPr>
            <a:picLocks noChangeAspect="1"/>
          </p:cNvPicPr>
          <p:nvPr/>
        </p:nvPicPr>
        <p:blipFill>
          <a:blip r:embed="rId5"/>
          <a:stretch>
            <a:fillRect/>
          </a:stretch>
        </p:blipFill>
        <p:spPr>
          <a:xfrm>
            <a:off x="4093171" y="2857500"/>
            <a:ext cx="4800004" cy="2195351"/>
          </a:xfrm>
          <a:prstGeom prst="rect">
            <a:avLst/>
          </a:prstGeom>
        </p:spPr>
      </p:pic>
    </p:spTree>
    <p:extLst>
      <p:ext uri="{BB962C8B-B14F-4D97-AF65-F5344CB8AC3E}">
        <p14:creationId xmlns:p14="http://schemas.microsoft.com/office/powerpoint/2010/main" val="37755360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Semantic</a:t>
            </a:r>
            <a:r>
              <a:rPr lang="fr-FR" dirty="0" smtClean="0">
                <a:ea typeface="ＭＳ Ｐゴシック" pitchFamily="34" charset="-128"/>
              </a:rPr>
              <a:t> Zoom</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fr-FR" dirty="0" err="1">
                <a:latin typeface="+mj-lt"/>
              </a:rPr>
              <a:t>Zoomed</a:t>
            </a:r>
            <a:r>
              <a:rPr lang="fr-FR" dirty="0">
                <a:latin typeface="+mj-lt"/>
              </a:rPr>
              <a:t>-out </a:t>
            </a:r>
            <a:r>
              <a:rPr lang="fr-FR" dirty="0" err="1">
                <a:latin typeface="+mj-lt"/>
              </a:rPr>
              <a:t>view</a:t>
            </a:r>
            <a:r>
              <a:rPr lang="fr-FR" dirty="0">
                <a:latin typeface="+mj-lt"/>
              </a:rPr>
              <a:t> </a:t>
            </a:r>
            <a:r>
              <a:rPr lang="fr-FR" dirty="0" err="1">
                <a:latin typeface="+mj-lt"/>
              </a:rPr>
              <a:t>should</a:t>
            </a:r>
            <a:r>
              <a:rPr lang="fr-FR" dirty="0">
                <a:latin typeface="+mj-lt"/>
              </a:rPr>
              <a:t> show </a:t>
            </a:r>
            <a:r>
              <a:rPr lang="fr-FR" dirty="0" smtClean="0">
                <a:latin typeface="+mj-lt"/>
              </a:rPr>
              <a:t/>
            </a:r>
            <a:br>
              <a:rPr lang="fr-FR" dirty="0" smtClean="0">
                <a:latin typeface="+mj-lt"/>
              </a:rPr>
            </a:br>
            <a:r>
              <a:rPr lang="fr-FR" dirty="0" smtClean="0">
                <a:latin typeface="+mj-lt"/>
              </a:rPr>
              <a:t>more information</a:t>
            </a:r>
            <a:endParaRPr lang="fr-FR" dirty="0">
              <a:latin typeface="+mj-lt"/>
            </a:endParaRPr>
          </a:p>
          <a:p>
            <a:pPr lvl="0">
              <a:spcAft>
                <a:spcPts val="1200"/>
              </a:spcAft>
            </a:pPr>
            <a:r>
              <a:rPr lang="fr-FR" dirty="0" err="1">
                <a:latin typeface="+mj-lt"/>
              </a:rPr>
              <a:t>Keep</a:t>
            </a:r>
            <a:r>
              <a:rPr lang="fr-FR" dirty="0">
                <a:latin typeface="+mj-lt"/>
              </a:rPr>
              <a:t> the </a:t>
            </a:r>
            <a:r>
              <a:rPr lang="fr-FR" dirty="0" err="1">
                <a:latin typeface="+mj-lt"/>
              </a:rPr>
              <a:t>same</a:t>
            </a:r>
            <a:r>
              <a:rPr lang="fr-FR" dirty="0">
                <a:latin typeface="+mj-lt"/>
              </a:rPr>
              <a:t> content </a:t>
            </a:r>
            <a:r>
              <a:rPr lang="fr-FR" dirty="0" smtClean="0">
                <a:latin typeface="+mj-lt"/>
              </a:rPr>
              <a:t>scope!</a:t>
            </a:r>
            <a:endParaRPr lang="fr-FR"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1205" y="2932848"/>
            <a:ext cx="6748804" cy="1854527"/>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9684" y="969963"/>
            <a:ext cx="1599343" cy="1736238"/>
          </a:xfrm>
          <a:prstGeom prst="rect">
            <a:avLst/>
          </a:prstGeom>
        </p:spPr>
      </p:pic>
    </p:spTree>
    <p:extLst>
      <p:ext uri="{BB962C8B-B14F-4D97-AF65-F5344CB8AC3E}">
        <p14:creationId xmlns:p14="http://schemas.microsoft.com/office/powerpoint/2010/main" val="41851177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Animations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a:spcAft>
                <a:spcPts val="1200"/>
              </a:spcAft>
            </a:pPr>
            <a:r>
              <a:rPr lang="en-US" dirty="0" smtClean="0">
                <a:latin typeface="+mj-lt"/>
              </a:rPr>
              <a:t>Widely used in </a:t>
            </a:r>
            <a:r>
              <a:rPr lang="en-US" dirty="0">
                <a:latin typeface="+mj-lt"/>
              </a:rPr>
              <a:t>the Microsoft Design </a:t>
            </a:r>
            <a:r>
              <a:rPr lang="en-US" dirty="0" smtClean="0">
                <a:latin typeface="+mj-lt"/>
              </a:rPr>
              <a:t>Language</a:t>
            </a:r>
          </a:p>
          <a:p>
            <a:pPr lvl="0">
              <a:spcAft>
                <a:spcPts val="1200"/>
              </a:spcAft>
            </a:pPr>
            <a:r>
              <a:rPr lang="en-US" dirty="0" smtClean="0">
                <a:latin typeface="+mj-lt"/>
              </a:rPr>
              <a:t>Bring </a:t>
            </a:r>
            <a:r>
              <a:rPr lang="en-US" dirty="0">
                <a:latin typeface="+mj-lt"/>
              </a:rPr>
              <a:t>life to </a:t>
            </a:r>
            <a:r>
              <a:rPr lang="en-US" dirty="0" smtClean="0">
                <a:latin typeface="+mj-lt"/>
              </a:rPr>
              <a:t>Universal Apps</a:t>
            </a:r>
          </a:p>
          <a:p>
            <a:pPr lvl="0">
              <a:spcAft>
                <a:spcPts val="1200"/>
              </a:spcAft>
            </a:pPr>
            <a:r>
              <a:rPr lang="en-US" dirty="0">
                <a:latin typeface="+mj-lt"/>
              </a:rPr>
              <a:t>M</a:t>
            </a:r>
            <a:r>
              <a:rPr lang="en-US" dirty="0" smtClean="0">
                <a:latin typeface="+mj-lt"/>
              </a:rPr>
              <a:t>ake </a:t>
            </a:r>
            <a:r>
              <a:rPr lang="en-US" dirty="0">
                <a:latin typeface="+mj-lt"/>
              </a:rPr>
              <a:t>the experience feel crafted and </a:t>
            </a:r>
            <a:r>
              <a:rPr lang="en-US" dirty="0" smtClean="0">
                <a:latin typeface="+mj-lt"/>
              </a:rPr>
              <a:t>polished</a:t>
            </a:r>
          </a:p>
          <a:p>
            <a:pPr>
              <a:spcAft>
                <a:spcPts val="1200"/>
              </a:spcAft>
            </a:pPr>
            <a:r>
              <a:rPr lang="en-US" dirty="0" smtClean="0">
                <a:latin typeface="+mj-lt"/>
              </a:rPr>
              <a:t>Animations are </a:t>
            </a:r>
            <a:r>
              <a:rPr lang="en-US" dirty="0">
                <a:latin typeface="+mj-lt"/>
              </a:rPr>
              <a:t>purposeful not visual </a:t>
            </a:r>
            <a:r>
              <a:rPr lang="en-US" dirty="0" smtClean="0">
                <a:latin typeface="+mj-lt"/>
              </a:rPr>
              <a:t>adornment</a:t>
            </a:r>
          </a:p>
          <a:p>
            <a:pPr>
              <a:spcAft>
                <a:spcPts val="1200"/>
              </a:spcAft>
            </a:pPr>
            <a:endParaRPr lang="fr-FR" sz="2400" dirty="0">
              <a:latin typeface="+mj-lt"/>
            </a:endParaRPr>
          </a:p>
          <a:p>
            <a:pPr>
              <a:spcAft>
                <a:spcPts val="1200"/>
              </a:spcAft>
            </a:pPr>
            <a:r>
              <a:rPr lang="fr-FR" dirty="0" err="1" smtClean="0">
                <a:latin typeface="+mj-lt"/>
              </a:rPr>
              <a:t>Find</a:t>
            </a:r>
            <a:r>
              <a:rPr lang="fr-FR" dirty="0" smtClean="0">
                <a:latin typeface="+mj-lt"/>
              </a:rPr>
              <a:t> animation </a:t>
            </a:r>
            <a:r>
              <a:rPr lang="fr-FR" dirty="0" err="1" smtClean="0">
                <a:latin typeface="+mj-lt"/>
              </a:rPr>
              <a:t>library</a:t>
            </a:r>
            <a:r>
              <a:rPr lang="fr-FR" dirty="0" smtClean="0">
                <a:latin typeface="+mj-lt"/>
              </a:rPr>
              <a:t> in </a:t>
            </a:r>
            <a:r>
              <a:rPr lang="fr-FR" dirty="0" err="1" smtClean="0">
                <a:latin typeface="+mj-lt"/>
              </a:rPr>
              <a:t>comments</a:t>
            </a:r>
            <a:endParaRPr lang="en-US" dirty="0">
              <a:latin typeface="+mj-lt"/>
            </a:endParaRPr>
          </a:p>
          <a:p>
            <a:pPr lvl="0">
              <a:spcAft>
                <a:spcPts val="1200"/>
              </a:spcAft>
            </a:pP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74086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Touch</a:t>
            </a:r>
            <a:r>
              <a:rPr lang="fr-FR" dirty="0" smtClean="0">
                <a:ea typeface="ＭＳ Ｐゴシック" pitchFamily="34" charset="-128"/>
              </a:rPr>
              <a:t> First Design</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Provide instant visual feedback on touch down, commit on touch up</a:t>
            </a:r>
          </a:p>
          <a:p>
            <a:pPr lvl="0">
              <a:spcAft>
                <a:spcPts val="1200"/>
              </a:spcAft>
            </a:pPr>
            <a:r>
              <a:rPr lang="en-US" dirty="0">
                <a:latin typeface="+mj-lt"/>
              </a:rPr>
              <a:t>Actions should be reversible so users can </a:t>
            </a:r>
            <a:r>
              <a:rPr lang="en-US" dirty="0" smtClean="0">
                <a:latin typeface="+mj-lt"/>
              </a:rPr>
              <a:t>explore</a:t>
            </a:r>
            <a:endParaRPr lang="en-US" dirty="0">
              <a:latin typeface="+mj-lt"/>
            </a:endParaRPr>
          </a:p>
          <a:p>
            <a:pPr lvl="0">
              <a:spcAft>
                <a:spcPts val="1200"/>
              </a:spcAft>
            </a:pPr>
            <a:r>
              <a:rPr lang="en-US" dirty="0">
                <a:latin typeface="+mj-lt"/>
              </a:rPr>
              <a:t>Think beyond tap and take advantage of sliding : Content should always follow your fingers </a:t>
            </a:r>
          </a:p>
          <a:p>
            <a:pPr lvl="0">
              <a:spcAft>
                <a:spcPts val="1200"/>
              </a:spcAft>
            </a:pPr>
            <a:r>
              <a:rPr lang="en-US" dirty="0">
                <a:latin typeface="+mj-lt"/>
              </a:rPr>
              <a:t>Pan in 1 axis only</a:t>
            </a:r>
            <a:endParaRPr lang="en-US" sz="24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488039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Touch</a:t>
            </a:r>
            <a:r>
              <a:rPr lang="fr-FR" dirty="0" smtClean="0">
                <a:ea typeface="ＭＳ Ｐゴシック" pitchFamily="34" charset="-128"/>
              </a:rPr>
              <a:t> First Design</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smtClean="0">
                <a:latin typeface="+mj-lt"/>
              </a:rPr>
              <a:t>Design with fingers in mind:</a:t>
            </a:r>
            <a:endParaRPr lang="en-US" sz="24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
          <p:cNvPicPr>
            <a:picLocks noChangeAspect="1"/>
          </p:cNvPicPr>
          <p:nvPr/>
        </p:nvPicPr>
        <p:blipFill>
          <a:blip r:embed="rId4"/>
          <a:stretch>
            <a:fillRect/>
          </a:stretch>
        </p:blipFill>
        <p:spPr>
          <a:xfrm>
            <a:off x="82071" y="1849388"/>
            <a:ext cx="9058181" cy="2778126"/>
          </a:xfrm>
          <a:prstGeom prst="rect">
            <a:avLst/>
          </a:prstGeom>
        </p:spPr>
      </p:pic>
    </p:spTree>
    <p:extLst>
      <p:ext uri="{BB962C8B-B14F-4D97-AF65-F5344CB8AC3E}">
        <p14:creationId xmlns:p14="http://schemas.microsoft.com/office/powerpoint/2010/main" val="4158349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Design for multiple </a:t>
            </a:r>
            <a:r>
              <a:rPr lang="fr-FR" dirty="0" err="1" smtClean="0">
                <a:ea typeface="ＭＳ Ｐゴシック" pitchFamily="34" charset="-128"/>
              </a:rPr>
              <a:t>views</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smtClean="0">
                <a:latin typeface="+mj-lt"/>
              </a:rPr>
              <a:t>People are multitask. So should be your apps!</a:t>
            </a:r>
          </a:p>
          <a:p>
            <a:pPr lvl="1">
              <a:spcAft>
                <a:spcPts val="1200"/>
              </a:spcAft>
            </a:pPr>
            <a:r>
              <a:rPr lang="fr-FR" dirty="0" smtClean="0">
                <a:latin typeface="+mj-lt"/>
              </a:rPr>
              <a:t>Multiple </a:t>
            </a:r>
            <a:r>
              <a:rPr lang="fr-FR" dirty="0" err="1" smtClean="0">
                <a:latin typeface="+mj-lt"/>
              </a:rPr>
              <a:t>layouts</a:t>
            </a:r>
            <a:r>
              <a:rPr lang="fr-FR" dirty="0" smtClean="0">
                <a:latin typeface="+mj-lt"/>
              </a:rPr>
              <a:t> for </a:t>
            </a:r>
            <a:r>
              <a:rPr lang="fr-FR" dirty="0" err="1" smtClean="0">
                <a:latin typeface="+mj-lt"/>
              </a:rPr>
              <a:t>your</a:t>
            </a:r>
            <a:r>
              <a:rPr lang="fr-FR" dirty="0" smtClean="0">
                <a:latin typeface="+mj-lt"/>
              </a:rPr>
              <a:t> applications</a:t>
            </a: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p:cNvPicPr>
            <a:picLocks noChangeAspect="1"/>
          </p:cNvPicPr>
          <p:nvPr/>
        </p:nvPicPr>
        <p:blipFill>
          <a:blip r:embed="rId4"/>
          <a:stretch>
            <a:fillRect/>
          </a:stretch>
        </p:blipFill>
        <p:spPr>
          <a:xfrm>
            <a:off x="54421" y="2497460"/>
            <a:ext cx="8982075" cy="2524125"/>
          </a:xfrm>
          <a:prstGeom prst="rect">
            <a:avLst/>
          </a:prstGeom>
        </p:spPr>
      </p:pic>
    </p:spTree>
    <p:extLst>
      <p:ext uri="{BB962C8B-B14F-4D97-AF65-F5344CB8AC3E}">
        <p14:creationId xmlns:p14="http://schemas.microsoft.com/office/powerpoint/2010/main" val="9228412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Snap</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Snapping is a built-in Windows 8 Scenario</a:t>
            </a:r>
          </a:p>
          <a:p>
            <a:pPr lvl="0">
              <a:spcAft>
                <a:spcPts val="1200"/>
              </a:spcAft>
            </a:pPr>
            <a:r>
              <a:rPr lang="en-US" dirty="0" smtClean="0">
                <a:latin typeface="+mj-lt"/>
              </a:rPr>
              <a:t>A </a:t>
            </a:r>
            <a:r>
              <a:rPr lang="en-US" dirty="0">
                <a:latin typeface="+mj-lt"/>
              </a:rPr>
              <a:t>great snapped view keeps </a:t>
            </a:r>
            <a:r>
              <a:rPr lang="en-US" dirty="0" smtClean="0">
                <a:latin typeface="+mj-lt"/>
              </a:rPr>
              <a:t>app </a:t>
            </a:r>
            <a:r>
              <a:rPr lang="en-US" dirty="0">
                <a:latin typeface="+mj-lt"/>
              </a:rPr>
              <a:t>on screen</a:t>
            </a:r>
          </a:p>
          <a:p>
            <a:pPr lvl="0">
              <a:spcAft>
                <a:spcPts val="1200"/>
              </a:spcAft>
            </a:pPr>
            <a:r>
              <a:rPr lang="en-US" dirty="0">
                <a:latin typeface="+mj-lt"/>
              </a:rPr>
              <a:t>Design a purposeful snapped state</a:t>
            </a:r>
          </a:p>
          <a:p>
            <a:pPr lvl="1">
              <a:spcAft>
                <a:spcPts val="1200"/>
              </a:spcAft>
            </a:pPr>
            <a:r>
              <a:rPr lang="en-US" dirty="0">
                <a:latin typeface="+mj-lt"/>
              </a:rPr>
              <a:t>Vertical panning for </a:t>
            </a:r>
            <a:r>
              <a:rPr lang="en-US" dirty="0" smtClean="0">
                <a:latin typeface="+mj-lt"/>
              </a:rPr>
              <a:t>ergonomics</a:t>
            </a:r>
            <a:endParaRPr lang="en-US" dirty="0">
              <a:latin typeface="+mj-lt"/>
            </a:endParaRPr>
          </a:p>
          <a:p>
            <a:pPr lvl="1">
              <a:spcAft>
                <a:spcPts val="1200"/>
              </a:spcAft>
            </a:pPr>
            <a:r>
              <a:rPr lang="en-US" dirty="0">
                <a:latin typeface="+mj-lt"/>
              </a:rPr>
              <a:t>Maintain state across </a:t>
            </a:r>
            <a:r>
              <a:rPr lang="en-US" dirty="0" smtClean="0">
                <a:latin typeface="+mj-lt"/>
              </a:rPr>
              <a:t>snapping</a:t>
            </a:r>
          </a:p>
          <a:p>
            <a:pPr lvl="2">
              <a:spcAft>
                <a:spcPts val="1200"/>
              </a:spcAft>
            </a:pPr>
            <a:r>
              <a:rPr lang="en-US" dirty="0" smtClean="0">
                <a:latin typeface="+mj-lt"/>
              </a:rPr>
              <a:t>Don’t </a:t>
            </a:r>
            <a:r>
              <a:rPr lang="en-US" dirty="0">
                <a:latin typeface="+mj-lt"/>
              </a:rPr>
              <a:t>lose the user’s work</a:t>
            </a: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
          <p:cNvPicPr>
            <a:picLocks noChangeAspect="1"/>
          </p:cNvPicPr>
          <p:nvPr/>
        </p:nvPicPr>
        <p:blipFill rotWithShape="1">
          <a:blip r:embed="rId4"/>
          <a:srcRect l="82293"/>
          <a:stretch/>
        </p:blipFill>
        <p:spPr>
          <a:xfrm>
            <a:off x="7451874" y="-45621"/>
            <a:ext cx="1692126" cy="5375275"/>
          </a:xfrm>
          <a:prstGeom prst="rect">
            <a:avLst/>
          </a:prstGeom>
        </p:spPr>
      </p:pic>
    </p:spTree>
    <p:extLst>
      <p:ext uri="{BB962C8B-B14F-4D97-AF65-F5344CB8AC3E}">
        <p14:creationId xmlns:p14="http://schemas.microsoft.com/office/powerpoint/2010/main" val="23275248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2915518" y="336550"/>
            <a:ext cx="6290010" cy="504825"/>
          </a:xfrm>
        </p:spPr>
        <p:txBody>
          <a:bodyPr/>
          <a:lstStyle/>
          <a:p>
            <a:r>
              <a:rPr lang="fr-FR" dirty="0" smtClean="0">
                <a:ea typeface="ＭＳ Ｐゴシック" pitchFamily="34" charset="-128"/>
              </a:rPr>
              <a:t>Snap</a:t>
            </a:r>
            <a:endParaRPr lang="en-US" dirty="0" smtClean="0">
              <a:ea typeface="ＭＳ Ｐゴシック" pitchFamily="34" charset="-128"/>
            </a:endParaRPr>
          </a:p>
        </p:txBody>
      </p:sp>
      <p:sp>
        <p:nvSpPr>
          <p:cNvPr id="18434" name="Espace réservé du contenu 2"/>
          <p:cNvSpPr>
            <a:spLocks noGrp="1"/>
          </p:cNvSpPr>
          <p:nvPr>
            <p:ph idx="1"/>
          </p:nvPr>
        </p:nvSpPr>
        <p:spPr>
          <a:xfrm>
            <a:off x="1979712" y="1057300"/>
            <a:ext cx="6912768" cy="4230687"/>
          </a:xfrm>
        </p:spPr>
        <p:txBody>
          <a:bodyPr/>
          <a:lstStyle/>
          <a:p>
            <a:pPr lvl="0">
              <a:spcAft>
                <a:spcPts val="1200"/>
              </a:spcAft>
            </a:pPr>
            <a:r>
              <a:rPr lang="en-US" dirty="0" smtClean="0">
                <a:latin typeface="+mj-lt"/>
              </a:rPr>
              <a:t>All apps are snap-able</a:t>
            </a:r>
            <a:endParaRPr lang="en-US" dirty="0">
              <a:latin typeface="+mj-lt"/>
            </a:endParaRPr>
          </a:p>
          <a:p>
            <a:pPr lvl="0">
              <a:spcAft>
                <a:spcPts val="1200"/>
              </a:spcAft>
            </a:pPr>
            <a:r>
              <a:rPr lang="en-US" dirty="0" smtClean="0">
                <a:latin typeface="+mj-lt"/>
              </a:rPr>
              <a:t>Some UI advices:</a:t>
            </a:r>
          </a:p>
          <a:p>
            <a:pPr lvl="1">
              <a:spcAft>
                <a:spcPts val="1200"/>
              </a:spcAft>
            </a:pPr>
            <a:r>
              <a:rPr lang="fr-FR" dirty="0" smtClean="0">
                <a:latin typeface="+mj-lt"/>
              </a:rPr>
              <a:t>Max 5 buttons per </a:t>
            </a:r>
            <a:r>
              <a:rPr lang="fr-FR" dirty="0" err="1" smtClean="0">
                <a:latin typeface="+mj-lt"/>
              </a:rPr>
              <a:t>row</a:t>
            </a:r>
            <a:endParaRPr lang="fr-FR" dirty="0" smtClean="0">
              <a:latin typeface="+mj-lt"/>
            </a:endParaRPr>
          </a:p>
          <a:p>
            <a:pPr lvl="1">
              <a:spcAft>
                <a:spcPts val="1200"/>
              </a:spcAft>
            </a:pPr>
            <a:r>
              <a:rPr lang="fr-FR" dirty="0" err="1" smtClean="0">
                <a:latin typeface="+mj-lt"/>
              </a:rPr>
              <a:t>Appbar</a:t>
            </a:r>
            <a:r>
              <a:rPr lang="fr-FR" dirty="0" smtClean="0">
                <a:latin typeface="+mj-lt"/>
              </a:rPr>
              <a:t> </a:t>
            </a:r>
            <a:r>
              <a:rPr lang="fr-FR" dirty="0" err="1" smtClean="0">
                <a:latin typeface="+mj-lt"/>
              </a:rPr>
              <a:t>ones</a:t>
            </a:r>
            <a:r>
              <a:rPr lang="fr-FR" dirty="0" smtClean="0">
                <a:latin typeface="+mj-lt"/>
              </a:rPr>
              <a:t> have labels</a:t>
            </a:r>
            <a:endParaRPr lang="en-US" dirty="0">
              <a:latin typeface="+mj-lt"/>
            </a:endParaRPr>
          </a:p>
          <a:p>
            <a:pPr lvl="0">
              <a:spcAft>
                <a:spcPts val="1200"/>
              </a:spcAft>
            </a:pPr>
            <a:r>
              <a:rPr lang="en-US" dirty="0">
                <a:latin typeface="+mj-lt"/>
              </a:rPr>
              <a:t>Group commands in a way that make </a:t>
            </a:r>
            <a:r>
              <a:rPr lang="en-US" dirty="0" smtClean="0">
                <a:latin typeface="+mj-lt"/>
              </a:rPr>
              <a:t>sense</a:t>
            </a:r>
            <a:endParaRPr lang="en-US" sz="2400" dirty="0">
              <a:latin typeface="+mj-lt"/>
            </a:endParaRPr>
          </a:p>
        </p:txBody>
      </p:sp>
      <p:sp>
        <p:nvSpPr>
          <p:cNvPr id="18435" name="Espace réservé du contenu 3"/>
          <p:cNvSpPr>
            <a:spLocks noGrp="1"/>
          </p:cNvSpPr>
          <p:nvPr>
            <p:ph sz="quarter" idx="13"/>
          </p:nvPr>
        </p:nvSpPr>
        <p:spPr>
          <a:xfrm>
            <a:off x="2915518" y="0"/>
            <a:ext cx="6290010" cy="336550"/>
          </a:xfrm>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4358555"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09"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p:cNvPicPr>
            <a:picLocks noChangeAspect="1"/>
          </p:cNvPicPr>
          <p:nvPr/>
        </p:nvPicPr>
        <p:blipFill rotWithShape="1">
          <a:blip r:embed="rId4"/>
          <a:srcRect r="82287" b="-343"/>
          <a:stretch/>
        </p:blipFill>
        <p:spPr>
          <a:xfrm>
            <a:off x="-2855" y="-22820"/>
            <a:ext cx="1687659" cy="5377781"/>
          </a:xfrm>
          <a:prstGeom prst="rect">
            <a:avLst/>
          </a:prstGeom>
        </p:spPr>
      </p:pic>
    </p:spTree>
    <p:extLst>
      <p:ext uri="{BB962C8B-B14F-4D97-AF65-F5344CB8AC3E}">
        <p14:creationId xmlns:p14="http://schemas.microsoft.com/office/powerpoint/2010/main" val="5866000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en-US" dirty="0" smtClean="0"/>
              <a:t>Universal apps?</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en-US" dirty="0" smtClean="0"/>
              <a:t>Introduction – Modern UI Apps</a:t>
            </a:r>
            <a:endParaRPr lang="en-US" dirty="0"/>
          </a:p>
        </p:txBody>
      </p:sp>
      <p:pic>
        <p:nvPicPr>
          <p:cNvPr id="6" name="Picture 2" descr="http://cdn8.openculture.com/wp-content/uploads/2013/03/rubiks-cub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2713484"/>
            <a:ext cx="2258616" cy="2258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Scaling</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The minimum app resolution is 1024x768</a:t>
            </a:r>
          </a:p>
          <a:p>
            <a:pPr lvl="0">
              <a:spcAft>
                <a:spcPts val="1200"/>
              </a:spcAft>
            </a:pPr>
            <a:r>
              <a:rPr lang="en-US" dirty="0">
                <a:latin typeface="+mj-lt"/>
              </a:rPr>
              <a:t>A good place to start designing your app is 1366x768</a:t>
            </a:r>
          </a:p>
          <a:p>
            <a:pPr lvl="0">
              <a:spcAft>
                <a:spcPts val="1200"/>
              </a:spcAft>
            </a:pPr>
            <a:r>
              <a:rPr lang="en-US" dirty="0">
                <a:latin typeface="+mj-lt"/>
              </a:rPr>
              <a:t>Apps take advantage of added screen real-estate</a:t>
            </a:r>
          </a:p>
          <a:p>
            <a:pPr lvl="1">
              <a:spcAft>
                <a:spcPts val="1200"/>
              </a:spcAft>
            </a:pPr>
            <a:r>
              <a:rPr lang="en-US" dirty="0">
                <a:latin typeface="+mj-lt"/>
              </a:rPr>
              <a:t>Show more content</a:t>
            </a:r>
          </a:p>
          <a:p>
            <a:pPr lvl="1">
              <a:spcAft>
                <a:spcPts val="1200"/>
              </a:spcAft>
            </a:pPr>
            <a:r>
              <a:rPr lang="en-US" dirty="0">
                <a:latin typeface="+mj-lt"/>
              </a:rPr>
              <a:t>Manage white space</a:t>
            </a:r>
          </a:p>
          <a:p>
            <a:pPr marL="457200" lvl="1" indent="0">
              <a:spcAft>
                <a:spcPts val="1200"/>
              </a:spcAft>
              <a:buNone/>
            </a:pPr>
            <a:endParaRPr lang="en-US" dirty="0">
              <a:latin typeface="+mj-lt"/>
            </a:endParaRPr>
          </a:p>
          <a:p>
            <a:pPr lvl="0">
              <a:spcAft>
                <a:spcPts val="1200"/>
              </a:spcAft>
            </a:pPr>
            <a:endParaRPr lang="en-US" sz="20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Modern UI</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191087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3671888"/>
            <a:ext cx="7772400" cy="1135062"/>
          </a:xfrm>
        </p:spPr>
        <p:txBody>
          <a:bodyPr/>
          <a:lstStyle/>
          <a:p>
            <a:pPr>
              <a:defRPr/>
            </a:pPr>
            <a:r>
              <a:rPr lang="fr-FR" dirty="0" err="1" smtClean="0"/>
              <a:t>Tooling</a:t>
            </a:r>
            <a:endParaRPr lang="en-US" dirty="0"/>
          </a:p>
        </p:txBody>
      </p:sp>
      <p:sp>
        <p:nvSpPr>
          <p:cNvPr id="3" name="Espace réservé du texte 2"/>
          <p:cNvSpPr>
            <a:spLocks noGrp="1"/>
          </p:cNvSpPr>
          <p:nvPr>
            <p:ph type="body" idx="1"/>
          </p:nvPr>
        </p:nvSpPr>
        <p:spPr>
          <a:xfrm>
            <a:off x="722313" y="2422525"/>
            <a:ext cx="7772400" cy="1249363"/>
          </a:xfrm>
        </p:spPr>
        <p:txBody>
          <a:bodyPr/>
          <a:lstStyle/>
          <a:p>
            <a:pPr>
              <a:buFont typeface="Arial" charset="0"/>
              <a:buNone/>
              <a:defRPr/>
            </a:pPr>
            <a:r>
              <a:rPr lang="en-US" dirty="0" smtClean="0"/>
              <a:t>Introduction – Modern UI Apps</a:t>
            </a:r>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7606" y="2942866"/>
            <a:ext cx="2146882" cy="2146882"/>
          </a:xfrm>
          <a:prstGeom prst="rect">
            <a:avLst/>
          </a:prstGeom>
        </p:spPr>
      </p:pic>
    </p:spTree>
    <p:extLst>
      <p:ext uri="{BB962C8B-B14F-4D97-AF65-F5344CB8AC3E}">
        <p14:creationId xmlns:p14="http://schemas.microsoft.com/office/powerpoint/2010/main" val="17496986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Let me </a:t>
            </a:r>
            <a:r>
              <a:rPr lang="fr-FR" dirty="0" err="1" smtClean="0">
                <a:ea typeface="ＭＳ Ｐゴシック" pitchFamily="34" charset="-128"/>
              </a:rPr>
              <a:t>guess</a:t>
            </a:r>
            <a:r>
              <a:rPr lang="fr-FR" dirty="0" smtClean="0">
                <a:ea typeface="ＭＳ Ｐゴシック" pitchFamily="34" charset="-128"/>
              </a:rPr>
              <a:t>… Visual Studio?</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smtClean="0">
                <a:latin typeface="+mj-lt"/>
              </a:rPr>
              <a:t>You’re right!</a:t>
            </a:r>
            <a:endParaRPr lang="fr-FR" dirty="0" smtClean="0">
              <a:latin typeface="+mj-lt"/>
            </a:endParaRPr>
          </a:p>
          <a:p>
            <a:pPr lvl="0">
              <a:spcAft>
                <a:spcPts val="1200"/>
              </a:spcAft>
            </a:pPr>
            <a:r>
              <a:rPr lang="fr-FR" dirty="0" err="1" smtClean="0">
                <a:latin typeface="+mj-lt"/>
              </a:rPr>
              <a:t>Prerequisites</a:t>
            </a:r>
            <a:r>
              <a:rPr lang="fr-FR" dirty="0" smtClean="0">
                <a:latin typeface="+mj-lt"/>
              </a:rPr>
              <a:t> for Universal Apps:</a:t>
            </a:r>
            <a:endParaRPr lang="fr-FR" dirty="0">
              <a:latin typeface="+mj-lt"/>
            </a:endParaRPr>
          </a:p>
          <a:p>
            <a:pPr lvl="1">
              <a:spcAft>
                <a:spcPts val="1200"/>
              </a:spcAft>
            </a:pPr>
            <a:r>
              <a:rPr lang="en-US" dirty="0" smtClean="0">
                <a:latin typeface="+mj-lt"/>
              </a:rPr>
              <a:t>Visual </a:t>
            </a:r>
            <a:r>
              <a:rPr lang="en-US" dirty="0">
                <a:latin typeface="+mj-lt"/>
              </a:rPr>
              <a:t>Studio 2012 Ultimate or Professional.</a:t>
            </a:r>
          </a:p>
          <a:p>
            <a:pPr lvl="1">
              <a:spcAft>
                <a:spcPts val="1200"/>
              </a:spcAft>
            </a:pPr>
            <a:r>
              <a:rPr lang="en-US" dirty="0" smtClean="0">
                <a:latin typeface="+mj-lt"/>
              </a:rPr>
              <a:t>Visual </a:t>
            </a:r>
            <a:r>
              <a:rPr lang="en-US" dirty="0">
                <a:latin typeface="+mj-lt"/>
              </a:rPr>
              <a:t>Studio Express for Windows 8 </a:t>
            </a:r>
            <a:r>
              <a:rPr lang="en-US" dirty="0" smtClean="0">
                <a:latin typeface="+mj-lt"/>
              </a:rPr>
              <a:t>Edition.</a:t>
            </a:r>
            <a:endParaRPr lang="en-US" dirty="0">
              <a:latin typeface="+mj-lt"/>
            </a:endParaRPr>
          </a:p>
          <a:p>
            <a:pPr lvl="1">
              <a:spcAft>
                <a:spcPts val="1200"/>
              </a:spcAft>
            </a:pPr>
            <a:r>
              <a:rPr lang="en-US" dirty="0" smtClean="0">
                <a:latin typeface="+mj-lt"/>
              </a:rPr>
              <a:t>Don’t need </a:t>
            </a:r>
            <a:r>
              <a:rPr lang="en-US" dirty="0">
                <a:latin typeface="+mj-lt"/>
              </a:rPr>
              <a:t>to install SDK but your Visual Studio needs to be installed on </a:t>
            </a:r>
            <a:r>
              <a:rPr lang="en-US" b="1" dirty="0">
                <a:solidFill>
                  <a:srgbClr val="FF0000"/>
                </a:solidFill>
                <a:latin typeface="+mj-lt"/>
              </a:rPr>
              <a:t>Windows 8</a:t>
            </a:r>
          </a:p>
          <a:p>
            <a:pPr>
              <a:spcAft>
                <a:spcPts val="1200"/>
              </a:spcAft>
            </a:pPr>
            <a:endParaRPr lang="en-US" dirty="0">
              <a:latin typeface="Segoe UI"/>
            </a:endParaRPr>
          </a:p>
          <a:p>
            <a:pPr lvl="0">
              <a:spcAft>
                <a:spcPts val="1200"/>
              </a:spcAft>
            </a:pP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Tooling</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630775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err="1" smtClean="0">
                <a:ea typeface="ＭＳ Ｐゴシック" pitchFamily="34" charset="-128"/>
              </a:rPr>
              <a:t>Exercise</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fr-FR" dirty="0" err="1" smtClean="0">
                <a:latin typeface="+mj-lt"/>
              </a:rPr>
              <a:t>Create</a:t>
            </a:r>
            <a:r>
              <a:rPr lang="fr-FR" dirty="0" smtClean="0">
                <a:latin typeface="+mj-lt"/>
              </a:rPr>
              <a:t> a new </a:t>
            </a:r>
            <a:r>
              <a:rPr lang="fr-FR" b="1" dirty="0" smtClean="0">
                <a:latin typeface="+mj-lt"/>
              </a:rPr>
              <a:t>Hub</a:t>
            </a:r>
            <a:r>
              <a:rPr lang="fr-FR" dirty="0" smtClean="0">
                <a:latin typeface="+mj-lt"/>
              </a:rPr>
              <a:t> Universal App (C#)</a:t>
            </a:r>
          </a:p>
          <a:p>
            <a:pPr lvl="1">
              <a:spcAft>
                <a:spcPts val="1200"/>
              </a:spcAft>
            </a:pPr>
            <a:r>
              <a:rPr lang="fr-FR" b="1" dirty="0" err="1" smtClean="0">
                <a:solidFill>
                  <a:srgbClr val="FF0000"/>
                </a:solidFill>
                <a:latin typeface="+mj-lt"/>
              </a:rPr>
              <a:t>Models</a:t>
            </a:r>
            <a:r>
              <a:rPr lang="fr-FR" b="1" dirty="0" smtClean="0">
                <a:solidFill>
                  <a:srgbClr val="FF0000"/>
                </a:solidFill>
                <a:latin typeface="+mj-lt"/>
              </a:rPr>
              <a:t> &gt; C# &gt; Windows Store Apps &gt; Universal Apps</a:t>
            </a:r>
          </a:p>
          <a:p>
            <a:pPr>
              <a:spcAft>
                <a:spcPts val="1200"/>
              </a:spcAft>
            </a:pPr>
            <a:endParaRPr lang="fr-FR" dirty="0">
              <a:solidFill>
                <a:srgbClr val="FF0000"/>
              </a:solidFill>
              <a:latin typeface="+mj-lt"/>
            </a:endParaRPr>
          </a:p>
          <a:p>
            <a:pPr>
              <a:spcAft>
                <a:spcPts val="1200"/>
              </a:spcAft>
            </a:pPr>
            <a:r>
              <a:rPr lang="fr-FR" dirty="0" err="1" smtClean="0">
                <a:latin typeface="+mj-lt"/>
              </a:rPr>
              <a:t>Launch</a:t>
            </a:r>
            <a:r>
              <a:rPr lang="fr-FR" dirty="0" smtClean="0">
                <a:latin typeface="+mj-lt"/>
              </a:rPr>
              <a:t> </a:t>
            </a:r>
            <a:r>
              <a:rPr lang="fr-FR" dirty="0" err="1" smtClean="0">
                <a:latin typeface="+mj-lt"/>
              </a:rPr>
              <a:t>it!</a:t>
            </a:r>
            <a:endParaRPr lang="fr-FR" dirty="0" smtClean="0">
              <a:latin typeface="+mj-lt"/>
            </a:endParaRPr>
          </a:p>
          <a:p>
            <a:pPr lvl="1">
              <a:spcAft>
                <a:spcPts val="1200"/>
              </a:spcAft>
            </a:pPr>
            <a:r>
              <a:rPr lang="fr-FR" dirty="0" err="1" smtClean="0">
                <a:latin typeface="+mj-lt"/>
              </a:rPr>
              <a:t>Discover</a:t>
            </a:r>
            <a:r>
              <a:rPr lang="fr-FR" dirty="0" smtClean="0">
                <a:latin typeface="+mj-lt"/>
              </a:rPr>
              <a:t> </a:t>
            </a:r>
            <a:r>
              <a:rPr lang="fr-FR" dirty="0" err="1" smtClean="0">
                <a:latin typeface="+mj-lt"/>
              </a:rPr>
              <a:t>with</a:t>
            </a:r>
            <a:r>
              <a:rPr lang="fr-FR" dirty="0" smtClean="0">
                <a:latin typeface="+mj-lt"/>
              </a:rPr>
              <a:t> </a:t>
            </a:r>
            <a:r>
              <a:rPr lang="fr-FR" dirty="0" err="1" smtClean="0">
                <a:latin typeface="+mj-lt"/>
              </a:rPr>
              <a:t>your</a:t>
            </a:r>
            <a:r>
              <a:rPr lang="fr-FR" dirty="0" smtClean="0">
                <a:latin typeface="+mj-lt"/>
              </a:rPr>
              <a:t> </a:t>
            </a:r>
            <a:r>
              <a:rPr lang="fr-FR" dirty="0" err="1" smtClean="0">
                <a:latin typeface="+mj-lt"/>
              </a:rPr>
              <a:t>teacher</a:t>
            </a:r>
            <a:r>
              <a:rPr lang="fr-FR" dirty="0" smtClean="0">
                <a:latin typeface="+mj-lt"/>
              </a:rPr>
              <a:t> </a:t>
            </a:r>
            <a:r>
              <a:rPr lang="fr-FR" dirty="0" err="1" smtClean="0">
                <a:latin typeface="+mj-lt"/>
              </a:rPr>
              <a:t>folders</a:t>
            </a:r>
            <a:r>
              <a:rPr lang="fr-FR" smtClean="0">
                <a:latin typeface="+mj-lt"/>
              </a:rPr>
              <a:t> and files</a:t>
            </a:r>
            <a:endParaRPr lang="en-US" dirty="0">
              <a:latin typeface="+mj-lt"/>
            </a:endParaRPr>
          </a:p>
          <a:p>
            <a:pPr>
              <a:spcAft>
                <a:spcPts val="1200"/>
              </a:spcAft>
            </a:pPr>
            <a:endParaRPr lang="en-US" dirty="0">
              <a:latin typeface="Segoe UI"/>
            </a:endParaRPr>
          </a:p>
          <a:p>
            <a:pPr lvl="0">
              <a:spcAft>
                <a:spcPts val="1200"/>
              </a:spcAft>
            </a:pP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Tooling</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734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The End</a:t>
            </a:r>
            <a:endParaRPr lang="en-US" dirty="0"/>
          </a:p>
        </p:txBody>
      </p:sp>
      <p:sp>
        <p:nvSpPr>
          <p:cNvPr id="4" name="Espace réservé du contenu 3"/>
          <p:cNvSpPr>
            <a:spLocks noGrp="1"/>
          </p:cNvSpPr>
          <p:nvPr>
            <p:ph sz="quarter" idx="13"/>
          </p:nvPr>
        </p:nvSpPr>
        <p:spPr/>
        <p:txBody>
          <a:bodyPr/>
          <a:lstStyle/>
          <a:p>
            <a:r>
              <a:rPr lang="en-US" dirty="0" smtClean="0"/>
              <a:t>Introduction to Modern UI Apps</a:t>
            </a:r>
          </a:p>
        </p:txBody>
      </p:sp>
      <p:pic>
        <p:nvPicPr>
          <p:cNvPr id="16386" name="Picture 2" descr="D:\Users\Renaud\Desktop\StageFinEtudesSupinfo\Icons-New\v3\Min\Conclu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6" y="121568"/>
            <a:ext cx="647700" cy="6477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Espace réservé du contenu 2"/>
          <p:cNvSpPr>
            <a:spLocks noGrp="1"/>
          </p:cNvSpPr>
          <p:nvPr>
            <p:ph idx="1"/>
          </p:nvPr>
        </p:nvSpPr>
        <p:spPr>
          <a:xfrm>
            <a:off x="323528" y="1128713"/>
            <a:ext cx="8569647" cy="4230687"/>
          </a:xfrm>
        </p:spPr>
        <p:txBody>
          <a:bodyPr/>
          <a:lstStyle/>
          <a:p>
            <a:pPr marL="0" indent="0" algn="ctr">
              <a:buNone/>
            </a:pPr>
            <a:endParaRPr lang="en-US" sz="2400" dirty="0" smtClean="0"/>
          </a:p>
          <a:p>
            <a:pPr marL="0" indent="0" algn="ctr">
              <a:buNone/>
            </a:pPr>
            <a:endParaRPr lang="en-US" sz="2400" dirty="0" smtClean="0"/>
          </a:p>
          <a:p>
            <a:pPr marL="0" indent="0" algn="ctr">
              <a:buNone/>
            </a:pPr>
            <a:endParaRPr lang="en-US" sz="4000" dirty="0" smtClean="0"/>
          </a:p>
          <a:p>
            <a:pPr marL="0" indent="0" algn="ctr">
              <a:buNone/>
            </a:pPr>
            <a:endParaRPr lang="en-US" sz="6000" i="1" dirty="0" smtClean="0"/>
          </a:p>
          <a:p>
            <a:pPr marL="0" indent="0" algn="ctr">
              <a:buNone/>
            </a:pPr>
            <a:r>
              <a:rPr lang="en-US" sz="6000" i="1" dirty="0" smtClean="0"/>
              <a:t>That’s all folks!</a:t>
            </a:r>
            <a:endParaRPr lang="en-US" sz="6000" i="1" dirty="0"/>
          </a:p>
        </p:txBody>
      </p:sp>
      <p:pic>
        <p:nvPicPr>
          <p:cNvPr id="6" name="Image 5" descr="SUPINFO_SIgnOfSuccess_Noi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2353444"/>
            <a:ext cx="3065323" cy="1620924"/>
          </a:xfrm>
          <a:prstGeom prst="rect">
            <a:avLst/>
          </a:prstGeom>
        </p:spPr>
      </p:pic>
    </p:spTree>
    <p:extLst>
      <p:ext uri="{BB962C8B-B14F-4D97-AF65-F5344CB8AC3E}">
        <p14:creationId xmlns:p14="http://schemas.microsoft.com/office/powerpoint/2010/main" val="1534038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Win8: Biggest change since Win95</a:t>
            </a: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Windows 8 has been completely reimagined</a:t>
            </a:r>
          </a:p>
          <a:p>
            <a:pPr lvl="1">
              <a:spcAft>
                <a:spcPts val="1200"/>
              </a:spcAft>
            </a:pPr>
            <a:r>
              <a:rPr lang="en-US" b="1" dirty="0">
                <a:latin typeface="+mj-lt"/>
              </a:rPr>
              <a:t>No more Start Menu </a:t>
            </a:r>
            <a:r>
              <a:rPr lang="en-US" dirty="0">
                <a:latin typeface="+mj-lt"/>
              </a:rPr>
              <a:t>: New fast, fluid Start Screen</a:t>
            </a:r>
          </a:p>
          <a:p>
            <a:pPr lvl="1">
              <a:spcAft>
                <a:spcPts val="1200"/>
              </a:spcAft>
            </a:pPr>
            <a:r>
              <a:rPr lang="en-US" b="1" dirty="0">
                <a:latin typeface="+mj-lt"/>
              </a:rPr>
              <a:t>Optimized for touch </a:t>
            </a:r>
            <a:r>
              <a:rPr lang="en-US" dirty="0">
                <a:latin typeface="+mj-lt"/>
              </a:rPr>
              <a:t>mouse and keyboard</a:t>
            </a:r>
          </a:p>
          <a:p>
            <a:pPr>
              <a:spcAft>
                <a:spcPts val="1200"/>
              </a:spcAft>
            </a:pPr>
            <a:r>
              <a:rPr lang="en-US" dirty="0">
                <a:latin typeface="+mj-lt"/>
              </a:rPr>
              <a:t>Biggest change in UI since Win 95</a:t>
            </a: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
          <p:cNvPicPr>
            <a:picLocks noChangeAspect="1"/>
          </p:cNvPicPr>
          <p:nvPr/>
        </p:nvPicPr>
        <p:blipFill>
          <a:blip r:embed="rId4"/>
          <a:stretch>
            <a:fillRect/>
          </a:stretch>
        </p:blipFill>
        <p:spPr>
          <a:xfrm>
            <a:off x="5011190" y="3524112"/>
            <a:ext cx="3023165" cy="1709652"/>
          </a:xfrm>
          <a:prstGeom prst="rect">
            <a:avLst/>
          </a:prstGeom>
        </p:spPr>
      </p:pic>
      <p:pic>
        <p:nvPicPr>
          <p:cNvPr id="8"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492" y="3587222"/>
            <a:ext cx="1636715" cy="1636715"/>
          </a:xfrm>
          <a:prstGeom prst="rect">
            <a:avLst/>
          </a:prstGeom>
        </p:spPr>
      </p:pic>
    </p:spTree>
    <p:extLst>
      <p:ext uri="{BB962C8B-B14F-4D97-AF65-F5344CB8AC3E}">
        <p14:creationId xmlns:p14="http://schemas.microsoft.com/office/powerpoint/2010/main" val="329228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The Win8 Experience</a:t>
            </a: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Fast and fluid UX</a:t>
            </a:r>
          </a:p>
          <a:p>
            <a:pPr lvl="0">
              <a:spcAft>
                <a:spcPts val="1200"/>
              </a:spcAft>
            </a:pPr>
            <a:r>
              <a:rPr lang="en-US" dirty="0">
                <a:latin typeface="+mj-lt"/>
              </a:rPr>
              <a:t>Immersive and full-screen</a:t>
            </a:r>
          </a:p>
          <a:p>
            <a:pPr lvl="0">
              <a:spcAft>
                <a:spcPts val="1200"/>
              </a:spcAft>
            </a:pPr>
            <a:r>
              <a:rPr lang="en-US" dirty="0">
                <a:latin typeface="+mj-lt"/>
              </a:rPr>
              <a:t>Touch-First</a:t>
            </a:r>
          </a:p>
          <a:p>
            <a:pPr lvl="0">
              <a:spcAft>
                <a:spcPts val="1200"/>
              </a:spcAft>
            </a:pPr>
            <a:r>
              <a:rPr lang="en-US" dirty="0">
                <a:latin typeface="+mj-lt"/>
              </a:rPr>
              <a:t>Cloud Orientated</a:t>
            </a:r>
          </a:p>
          <a:p>
            <a:pPr lvl="0">
              <a:spcAft>
                <a:spcPts val="1200"/>
              </a:spcAft>
            </a:pPr>
            <a:r>
              <a:rPr lang="en-US" dirty="0">
                <a:latin typeface="+mj-lt"/>
              </a:rPr>
              <a:t>All PCs and Architectures</a:t>
            </a:r>
            <a:endParaRPr lang="en-US" sz="24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475990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What’s new?</a:t>
            </a: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New Windows Runtime (aka </a:t>
            </a:r>
            <a:r>
              <a:rPr lang="en-US" dirty="0" err="1" smtClean="0">
                <a:latin typeface="+mj-lt"/>
              </a:rPr>
              <a:t>WinRT</a:t>
            </a:r>
            <a:r>
              <a:rPr lang="en-US" dirty="0" smtClean="0">
                <a:latin typeface="+mj-lt"/>
              </a:rPr>
              <a:t>)</a:t>
            </a:r>
            <a:endParaRPr lang="en-US" dirty="0">
              <a:latin typeface="+mj-lt"/>
            </a:endParaRPr>
          </a:p>
          <a:p>
            <a:pPr lvl="0">
              <a:spcAft>
                <a:spcPts val="1200"/>
              </a:spcAft>
            </a:pPr>
            <a:r>
              <a:rPr lang="en-US" dirty="0">
                <a:latin typeface="+mj-lt"/>
              </a:rPr>
              <a:t>Brand new user experience</a:t>
            </a:r>
          </a:p>
          <a:p>
            <a:pPr lvl="0">
              <a:spcAft>
                <a:spcPts val="1200"/>
              </a:spcAft>
            </a:pPr>
            <a:r>
              <a:rPr lang="en-US" dirty="0">
                <a:latin typeface="+mj-lt"/>
              </a:rPr>
              <a:t>New Execution Environment</a:t>
            </a:r>
          </a:p>
          <a:p>
            <a:pPr lvl="0">
              <a:spcAft>
                <a:spcPts val="1200"/>
              </a:spcAft>
            </a:pPr>
            <a:r>
              <a:rPr lang="en-US" dirty="0">
                <a:latin typeface="+mj-lt"/>
              </a:rPr>
              <a:t>Windows Store</a:t>
            </a:r>
            <a:endParaRPr lang="en-US" sz="2400"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2058" name="Picture 10" descr="See original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427" y="3073524"/>
            <a:ext cx="2003748" cy="200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119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en-US" dirty="0" smtClean="0">
                <a:ea typeface="ＭＳ Ｐゴシック" pitchFamily="34" charset="-128"/>
              </a:rPr>
              <a:t>Optimized for different hardware</a:t>
            </a: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a:latin typeface="+mj-lt"/>
              </a:rPr>
              <a:t>Windows 8 works on</a:t>
            </a:r>
          </a:p>
          <a:p>
            <a:pPr lvl="1">
              <a:spcAft>
                <a:spcPts val="1200"/>
              </a:spcAft>
            </a:pPr>
            <a:r>
              <a:rPr lang="en-US" dirty="0">
                <a:latin typeface="+mj-lt"/>
              </a:rPr>
              <a:t>Tablets</a:t>
            </a:r>
          </a:p>
          <a:p>
            <a:pPr lvl="1">
              <a:spcAft>
                <a:spcPts val="1200"/>
              </a:spcAft>
            </a:pPr>
            <a:r>
              <a:rPr lang="en-US" dirty="0">
                <a:latin typeface="+mj-lt"/>
              </a:rPr>
              <a:t>All-in-ones</a:t>
            </a:r>
          </a:p>
          <a:p>
            <a:pPr lvl="1">
              <a:spcAft>
                <a:spcPts val="1200"/>
              </a:spcAft>
            </a:pPr>
            <a:r>
              <a:rPr lang="en-US" dirty="0">
                <a:latin typeface="+mj-lt"/>
              </a:rPr>
              <a:t>Laptops</a:t>
            </a:r>
          </a:p>
          <a:p>
            <a:pPr lvl="1">
              <a:spcAft>
                <a:spcPts val="1200"/>
              </a:spcAft>
            </a:pPr>
            <a:r>
              <a:rPr lang="en-US" dirty="0" smtClean="0">
                <a:latin typeface="+mj-lt"/>
              </a:rPr>
              <a:t>Desktops</a:t>
            </a:r>
          </a:p>
          <a:p>
            <a:pPr>
              <a:spcAft>
                <a:spcPts val="1200"/>
              </a:spcAft>
            </a:pPr>
            <a:r>
              <a:rPr lang="fr-FR" dirty="0" smtClean="0">
                <a:latin typeface="+mj-lt"/>
              </a:rPr>
              <a:t>So </a:t>
            </a:r>
            <a:r>
              <a:rPr lang="fr-FR" dirty="0" err="1" smtClean="0">
                <a:latin typeface="+mj-lt"/>
              </a:rPr>
              <a:t>does</a:t>
            </a:r>
            <a:r>
              <a:rPr lang="fr-FR" dirty="0" smtClean="0">
                <a:latin typeface="+mj-lt"/>
              </a:rPr>
              <a:t> Windows 10</a:t>
            </a: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p:cNvPicPr>
          <p:nvPr/>
        </p:nvPicPr>
        <p:blipFill>
          <a:blip r:embed="rId4"/>
          <a:stretch>
            <a:fillRect/>
          </a:stretch>
        </p:blipFill>
        <p:spPr>
          <a:xfrm>
            <a:off x="5364088" y="2838663"/>
            <a:ext cx="3308598" cy="2087047"/>
          </a:xfrm>
          <a:prstGeom prst="rect">
            <a:avLst/>
          </a:prstGeom>
        </p:spPr>
      </p:pic>
    </p:spTree>
    <p:extLst>
      <p:ext uri="{BB962C8B-B14F-4D97-AF65-F5344CB8AC3E}">
        <p14:creationId xmlns:p14="http://schemas.microsoft.com/office/powerpoint/2010/main" val="1475137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re 1"/>
          <p:cNvSpPr>
            <a:spLocks noGrp="1"/>
          </p:cNvSpPr>
          <p:nvPr>
            <p:ph type="title"/>
          </p:nvPr>
        </p:nvSpPr>
        <p:spPr>
          <a:xfrm>
            <a:off x="1116013" y="336550"/>
            <a:ext cx="7777162" cy="504825"/>
          </a:xfrm>
        </p:spPr>
        <p:txBody>
          <a:bodyPr/>
          <a:lstStyle/>
          <a:p>
            <a:r>
              <a:rPr lang="fr-FR" dirty="0" smtClean="0">
                <a:ea typeface="ＭＳ Ｐゴシック" pitchFamily="34" charset="-128"/>
              </a:rPr>
              <a:t>Computers are </a:t>
            </a:r>
            <a:r>
              <a:rPr lang="fr-FR" dirty="0" err="1" smtClean="0">
                <a:ea typeface="ＭＳ Ｐゴシック" pitchFamily="34" charset="-128"/>
              </a:rPr>
              <a:t>redesigned</a:t>
            </a:r>
            <a:r>
              <a:rPr lang="fr-FR" dirty="0" smtClean="0">
                <a:ea typeface="ＭＳ Ｐゴシック" pitchFamily="34" charset="-128"/>
              </a:rPr>
              <a:t> </a:t>
            </a:r>
            <a:r>
              <a:rPr lang="fr-FR" dirty="0" err="1" smtClean="0">
                <a:ea typeface="ＭＳ Ｐゴシック" pitchFamily="34" charset="-128"/>
              </a:rPr>
              <a:t>everyday</a:t>
            </a:r>
            <a:endParaRPr lang="en-US" dirty="0" smtClean="0">
              <a:ea typeface="ＭＳ Ｐゴシック" pitchFamily="34" charset="-128"/>
            </a:endParaRPr>
          </a:p>
        </p:txBody>
      </p:sp>
      <p:sp>
        <p:nvSpPr>
          <p:cNvPr id="18434" name="Espace réservé du contenu 2"/>
          <p:cNvSpPr>
            <a:spLocks noGrp="1"/>
          </p:cNvSpPr>
          <p:nvPr>
            <p:ph idx="1"/>
          </p:nvPr>
        </p:nvSpPr>
        <p:spPr>
          <a:xfrm>
            <a:off x="467544" y="1128713"/>
            <a:ext cx="8280920" cy="4230687"/>
          </a:xfrm>
        </p:spPr>
        <p:txBody>
          <a:bodyPr/>
          <a:lstStyle/>
          <a:p>
            <a:pPr lvl="0">
              <a:spcAft>
                <a:spcPts val="1200"/>
              </a:spcAft>
            </a:pPr>
            <a:r>
              <a:rPr lang="en-US" dirty="0" smtClean="0">
                <a:latin typeface="+mj-lt"/>
              </a:rPr>
              <a:t>Tablets of different sizes</a:t>
            </a:r>
          </a:p>
          <a:p>
            <a:pPr lvl="1">
              <a:spcAft>
                <a:spcPts val="1200"/>
              </a:spcAft>
            </a:pPr>
            <a:r>
              <a:rPr lang="fr-FR" dirty="0" err="1" smtClean="0">
                <a:latin typeface="+mj-lt"/>
              </a:rPr>
              <a:t>With</a:t>
            </a:r>
            <a:r>
              <a:rPr lang="fr-FR" dirty="0" smtClean="0">
                <a:latin typeface="+mj-lt"/>
              </a:rPr>
              <a:t> </a:t>
            </a:r>
            <a:r>
              <a:rPr lang="fr-FR" dirty="0" err="1" smtClean="0">
                <a:latin typeface="+mj-lt"/>
              </a:rPr>
              <a:t>any</a:t>
            </a:r>
            <a:r>
              <a:rPr lang="fr-FR" dirty="0" smtClean="0">
                <a:latin typeface="+mj-lt"/>
              </a:rPr>
              <a:t> operating system in </a:t>
            </a:r>
            <a:r>
              <a:rPr lang="fr-FR" dirty="0" err="1" smtClean="0">
                <a:latin typeface="+mj-lt"/>
              </a:rPr>
              <a:t>it</a:t>
            </a:r>
            <a:endParaRPr lang="fr-FR" dirty="0">
              <a:latin typeface="+mj-lt"/>
            </a:endParaRPr>
          </a:p>
          <a:p>
            <a:pPr>
              <a:spcAft>
                <a:spcPts val="1200"/>
              </a:spcAft>
            </a:pPr>
            <a:r>
              <a:rPr lang="fr-FR" dirty="0" smtClean="0">
                <a:latin typeface="+mj-lt"/>
              </a:rPr>
              <a:t>Computer </a:t>
            </a:r>
            <a:r>
              <a:rPr lang="fr-FR" dirty="0" err="1" smtClean="0">
                <a:latin typeface="+mj-lt"/>
              </a:rPr>
              <a:t>screens</a:t>
            </a:r>
            <a:r>
              <a:rPr lang="fr-FR" dirty="0" smtClean="0">
                <a:latin typeface="+mj-lt"/>
              </a:rPr>
              <a:t> are tactile</a:t>
            </a:r>
          </a:p>
          <a:p>
            <a:pPr lvl="1">
              <a:spcAft>
                <a:spcPts val="1200"/>
              </a:spcAft>
            </a:pPr>
            <a:r>
              <a:rPr lang="fr-FR" dirty="0" err="1" smtClean="0">
                <a:latin typeface="+mj-lt"/>
              </a:rPr>
              <a:t>Mimics</a:t>
            </a:r>
            <a:r>
              <a:rPr lang="fr-FR" dirty="0" smtClean="0">
                <a:latin typeface="+mj-lt"/>
              </a:rPr>
              <a:t> mouse </a:t>
            </a:r>
            <a:r>
              <a:rPr lang="fr-FR" dirty="0" err="1" smtClean="0">
                <a:latin typeface="+mj-lt"/>
              </a:rPr>
              <a:t>behavior</a:t>
            </a:r>
            <a:r>
              <a:rPr lang="fr-FR" dirty="0" smtClean="0">
                <a:latin typeface="+mj-lt"/>
              </a:rPr>
              <a:t> </a:t>
            </a:r>
            <a:r>
              <a:rPr lang="fr-FR" dirty="0" err="1" smtClean="0">
                <a:latin typeface="+mj-lt"/>
              </a:rPr>
              <a:t>with</a:t>
            </a:r>
            <a:r>
              <a:rPr lang="fr-FR" dirty="0" smtClean="0">
                <a:latin typeface="+mj-lt"/>
              </a:rPr>
              <a:t> </a:t>
            </a:r>
            <a:br>
              <a:rPr lang="fr-FR" dirty="0" smtClean="0">
                <a:latin typeface="+mj-lt"/>
              </a:rPr>
            </a:br>
            <a:r>
              <a:rPr lang="fr-FR" dirty="0" err="1" smtClean="0">
                <a:latin typeface="+mj-lt"/>
              </a:rPr>
              <a:t>finger</a:t>
            </a:r>
            <a:r>
              <a:rPr lang="fr-FR" dirty="0" smtClean="0">
                <a:latin typeface="+mj-lt"/>
              </a:rPr>
              <a:t> </a:t>
            </a:r>
            <a:r>
              <a:rPr lang="fr-FR" dirty="0" err="1" smtClean="0">
                <a:latin typeface="+mj-lt"/>
              </a:rPr>
              <a:t>taps</a:t>
            </a:r>
            <a:endParaRPr lang="fr-FR" dirty="0" smtClean="0">
              <a:latin typeface="+mj-lt"/>
            </a:endParaRPr>
          </a:p>
          <a:p>
            <a:pPr>
              <a:spcAft>
                <a:spcPts val="1200"/>
              </a:spcAft>
            </a:pPr>
            <a:r>
              <a:rPr lang="fr-FR" dirty="0" err="1" smtClean="0">
                <a:latin typeface="+mj-lt"/>
              </a:rPr>
              <a:t>Tablets</a:t>
            </a:r>
            <a:r>
              <a:rPr lang="fr-FR" dirty="0" smtClean="0">
                <a:latin typeface="+mj-lt"/>
              </a:rPr>
              <a:t> &amp; computers are </a:t>
            </a:r>
            <a:br>
              <a:rPr lang="fr-FR" dirty="0" smtClean="0">
                <a:latin typeface="+mj-lt"/>
              </a:rPr>
            </a:br>
            <a:r>
              <a:rPr lang="fr-FR" dirty="0" err="1" smtClean="0">
                <a:latin typeface="+mj-lt"/>
              </a:rPr>
              <a:t>merging</a:t>
            </a:r>
            <a:r>
              <a:rPr lang="fr-FR" dirty="0" smtClean="0">
                <a:latin typeface="+mj-lt"/>
              </a:rPr>
              <a:t> </a:t>
            </a:r>
            <a:r>
              <a:rPr lang="fr-FR" dirty="0" err="1" smtClean="0">
                <a:latin typeface="+mj-lt"/>
              </a:rPr>
              <a:t>day</a:t>
            </a:r>
            <a:r>
              <a:rPr lang="fr-FR" dirty="0" smtClean="0">
                <a:latin typeface="+mj-lt"/>
              </a:rPr>
              <a:t> </a:t>
            </a:r>
            <a:r>
              <a:rPr lang="fr-FR" dirty="0" err="1" smtClean="0">
                <a:latin typeface="+mj-lt"/>
              </a:rPr>
              <a:t>after</a:t>
            </a:r>
            <a:r>
              <a:rPr lang="fr-FR" dirty="0" smtClean="0">
                <a:latin typeface="+mj-lt"/>
              </a:rPr>
              <a:t> </a:t>
            </a:r>
            <a:r>
              <a:rPr lang="fr-FR" dirty="0" err="1" smtClean="0">
                <a:latin typeface="+mj-lt"/>
              </a:rPr>
              <a:t>day</a:t>
            </a:r>
            <a:endParaRPr lang="fr-FR" dirty="0">
              <a:latin typeface="+mj-lt"/>
            </a:endParaRPr>
          </a:p>
          <a:p>
            <a:pPr lvl="1">
              <a:spcAft>
                <a:spcPts val="1200"/>
              </a:spcAft>
            </a:pPr>
            <a:endParaRPr lang="fr-FR" dirty="0" smtClean="0">
              <a:latin typeface="+mj-lt"/>
            </a:endParaRPr>
          </a:p>
          <a:p>
            <a:pPr>
              <a:spcAft>
                <a:spcPts val="1200"/>
              </a:spcAft>
            </a:pPr>
            <a:endParaRPr lang="en-US" dirty="0">
              <a:latin typeface="+mj-lt"/>
            </a:endParaRPr>
          </a:p>
        </p:txBody>
      </p:sp>
      <p:sp>
        <p:nvSpPr>
          <p:cNvPr id="18435" name="Espace réservé du contenu 3"/>
          <p:cNvSpPr>
            <a:spLocks noGrp="1"/>
          </p:cNvSpPr>
          <p:nvPr>
            <p:ph sz="quarter" idx="13"/>
          </p:nvPr>
        </p:nvSpPr>
        <p:spPr/>
        <p:txBody>
          <a:bodyPr/>
          <a:lstStyle/>
          <a:p>
            <a:r>
              <a:rPr lang="en-US" dirty="0" smtClean="0">
                <a:ea typeface="ＭＳ Ｐゴシック" pitchFamily="34" charset="-128"/>
              </a:rPr>
              <a:t>Universal Apps?</a:t>
            </a:r>
          </a:p>
        </p:txBody>
      </p:sp>
      <p:sp>
        <p:nvSpPr>
          <p:cNvPr id="18438" name="ZoneTexte 1"/>
          <p:cNvSpPr txBox="1">
            <a:spLocks noChangeArrowheads="1"/>
          </p:cNvSpPr>
          <p:nvPr/>
        </p:nvSpPr>
        <p:spPr bwMode="auto">
          <a:xfrm>
            <a:off x="2559050" y="174625"/>
            <a:ext cx="184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800"/>
          </a:p>
        </p:txBody>
      </p:sp>
      <p:pic>
        <p:nvPicPr>
          <p:cNvPr id="3074" name="Picture 2" descr="D:\Users\Renaud\Desktop\StageFinEtudesSupinfo\Icons-New\v3\Min\Overview_Subject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1568"/>
            <a:ext cx="647701" cy="6477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http://blogs-images.forbes.com/gordonkelly/files/2015/10/42222a51-579c-402c-b388-cbb6b3e89e1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924228"/>
            <a:ext cx="3763509" cy="22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446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SUPINFOThem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A719B0F9A0F047AFDFAEEE7580822F" ma:contentTypeVersion="3" ma:contentTypeDescription="Crée un document." ma:contentTypeScope="" ma:versionID="f0166c43c5e533d753ad1136be89c6b2">
  <xsd:schema xmlns:xsd="http://www.w3.org/2001/XMLSchema" xmlns:xs="http://www.w3.org/2001/XMLSchema" xmlns:p="http://schemas.microsoft.com/office/2006/metadata/properties" xmlns:ns2="cac1e2cd-caea-4862-842c-e8cbcf68099c" targetNamespace="http://schemas.microsoft.com/office/2006/metadata/properties" ma:root="true" ma:fieldsID="27f0ea2683614741cecd4cfc4b2d73fe" ns2:_="">
    <xsd:import namespace="cac1e2cd-caea-4862-842c-e8cbcf68099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c1e2cd-caea-4862-842c-e8cbcf68099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internalName="SharingHintHash" ma:readOnly="true">
      <xsd:simpleType>
        <xsd:restriction base="dms:Text"/>
      </xsd:simpleType>
    </xsd:element>
    <xsd:element name="SharedWithDetails" ma:index="1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EE449B-93C3-4ACF-BE52-A0A90CA265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c1e2cd-caea-4862-842c-e8cbcf6809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C18C72-8527-48DD-9CB6-C1F9CB9AC9F9}">
  <ds:schemaRefs>
    <ds:schemaRef ds:uri="http://schemas.microsoft.com/sharepoint/v3/contenttype/forms"/>
  </ds:schemaRefs>
</ds:datastoreItem>
</file>

<file path=customXml/itemProps3.xml><?xml version="1.0" encoding="utf-8"?>
<ds:datastoreItem xmlns:ds="http://schemas.openxmlformats.org/officeDocument/2006/customXml" ds:itemID="{A08046BD-E45F-48DB-BD17-486D1C3724C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SUPINFOTheme.thmx</Template>
  <TotalTime>0</TotalTime>
  <Words>1838</Words>
  <Application>Microsoft Macintosh PowerPoint</Application>
  <PresentationFormat>Présentation à l'écran (16:10)</PresentationFormat>
  <Paragraphs>483</Paragraphs>
  <Slides>44</Slides>
  <Notes>38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44</vt:i4>
      </vt:variant>
    </vt:vector>
  </HeadingPairs>
  <TitlesOfParts>
    <vt:vector size="54" baseType="lpstr">
      <vt:lpstr>Calibri</vt:lpstr>
      <vt:lpstr>Calibri Light</vt:lpstr>
      <vt:lpstr>MS PGothic</vt:lpstr>
      <vt:lpstr>ＭＳ Ｐゴシック</vt:lpstr>
      <vt:lpstr>Myriad Pro</vt:lpstr>
      <vt:lpstr>Segoe UI</vt:lpstr>
      <vt:lpstr>Verdana</vt:lpstr>
      <vt:lpstr>Wingdings</vt:lpstr>
      <vt:lpstr>Arial</vt:lpstr>
      <vt:lpstr>SUPINFOTheme</vt:lpstr>
      <vt:lpstr>Présentation PowerPoint</vt:lpstr>
      <vt:lpstr>Objectives</vt:lpstr>
      <vt:lpstr>Course plan</vt:lpstr>
      <vt:lpstr>Universal apps?</vt:lpstr>
      <vt:lpstr>Win8: Biggest change since Win95</vt:lpstr>
      <vt:lpstr>The Win8 Experience</vt:lpstr>
      <vt:lpstr>What’s new?</vt:lpstr>
      <vt:lpstr>Optimized for different hardware</vt:lpstr>
      <vt:lpstr>Computers are redesigned everyday</vt:lpstr>
      <vt:lpstr>Universal Apps</vt:lpstr>
      <vt:lpstr>Still .NET Framework</vt:lpstr>
      <vt:lpstr>Universal Apps Dev Platform</vt:lpstr>
      <vt:lpstr>Web languages supported!</vt:lpstr>
      <vt:lpstr>Language projections</vt:lpstr>
      <vt:lpstr>User Experience</vt:lpstr>
      <vt:lpstr>Modern UI</vt:lpstr>
      <vt:lpstr>Chrome vs Content</vt:lpstr>
      <vt:lpstr>Chrome before Content</vt:lpstr>
      <vt:lpstr>Content before Chrome</vt:lpstr>
      <vt:lpstr>UI Components</vt:lpstr>
      <vt:lpstr>Layout</vt:lpstr>
      <vt:lpstr>Layout with Chrome</vt:lpstr>
      <vt:lpstr>Layout in Windows 8</vt:lpstr>
      <vt:lpstr>Layout</vt:lpstr>
      <vt:lpstr>Layout</vt:lpstr>
      <vt:lpstr>Layout</vt:lpstr>
      <vt:lpstr>Layout</vt:lpstr>
      <vt:lpstr>Layout</vt:lpstr>
      <vt:lpstr>Flyout</vt:lpstr>
      <vt:lpstr>Errors</vt:lpstr>
      <vt:lpstr>Navigation</vt:lpstr>
      <vt:lpstr>Bad vs Good Navigation in Chrome</vt:lpstr>
      <vt:lpstr>Semantic Zoom</vt:lpstr>
      <vt:lpstr>Animations</vt:lpstr>
      <vt:lpstr>Touch First Design</vt:lpstr>
      <vt:lpstr>Touch First Design</vt:lpstr>
      <vt:lpstr>Design for multiple views</vt:lpstr>
      <vt:lpstr>Snap</vt:lpstr>
      <vt:lpstr>Snap</vt:lpstr>
      <vt:lpstr>Scaling</vt:lpstr>
      <vt:lpstr>Tooling</vt:lpstr>
      <vt:lpstr>Let me guess… Visual Studio?</vt:lpstr>
      <vt:lpstr>Exercise</vt:lpstr>
      <vt:lpstr>The End</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SUPINFO E-Learning Course Template</dc:title>
  <dc:subject>Template 2006 for SUPINFo courses &amp; Presentations</dc:subject>
  <dc:creator/>
  <cp:keywords>SUPINFO E-Learning Template</cp:keywords>
  <cp:lastModifiedBy/>
  <cp:revision>276</cp:revision>
  <dcterms:created xsi:type="dcterms:W3CDTF">2010-02-28T17:00:24Z</dcterms:created>
  <dcterms:modified xsi:type="dcterms:W3CDTF">2016-02-28T15:55:41Z</dcterms:modified>
  <cp:category>SUPINFO PowerPoint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0x010100D4A719B0F9A0F047AFDFAEEE7580822F</vt:lpwstr>
  </property>
</Properties>
</file>